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us Walker" initials="" lastIdx="1" clrIdx="0"/>
  <p:cmAuthor id="1" name="Alexander Passofar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924A32-F462-4A00-B9F1-B24DC9D6C796}">
  <a:tblStyle styleId="{DA924A32-F462-4A00-B9F1-B24DC9D6C79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85" autoAdjust="0"/>
    <p:restoredTop sz="94660"/>
  </p:normalViewPr>
  <p:slideViewPr>
    <p:cSldViewPr snapToGrid="0">
      <p:cViewPr varScale="1">
        <p:scale>
          <a:sx n="80" d="100"/>
          <a:sy n="80" d="100"/>
        </p:scale>
        <p:origin x="60" y="1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idx="1">
    <p:pos x="6000" y="100"/>
    <p:text>I don't know about you...</p:text>
  </p:cm>
  <p:cm authorId="0" idx="1">
    <p:pos x="6000" y="0"/>
    <p:text>Do edit! (rework phrasing)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82599001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har char="-"/>
            </a:pPr>
            <a:r>
              <a:rPr lang="en"/>
              <a:t>NAME</a:t>
            </a:r>
          </a:p>
        </p:txBody>
      </p:sp>
    </p:spTree>
    <p:extLst>
      <p:ext uri="{BB962C8B-B14F-4D97-AF65-F5344CB8AC3E}">
        <p14:creationId xmlns:p14="http://schemas.microsoft.com/office/powerpoint/2010/main" val="2394159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visual is misleading since the tooltip is not about the anomalous point</a:t>
            </a:r>
          </a:p>
        </p:txBody>
      </p:sp>
    </p:spTree>
    <p:extLst>
      <p:ext uri="{BB962C8B-B14F-4D97-AF65-F5344CB8AC3E}">
        <p14:creationId xmlns:p14="http://schemas.microsoft.com/office/powerpoint/2010/main" val="3697235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Secchi and Phosphorous as potential substitute for seasonal lake grade.</a:t>
            </a:r>
          </a:p>
        </p:txBody>
      </p:sp>
    </p:spTree>
    <p:extLst>
      <p:ext uri="{BB962C8B-B14F-4D97-AF65-F5344CB8AC3E}">
        <p14:creationId xmlns:p14="http://schemas.microsoft.com/office/powerpoint/2010/main" val="73122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This visual is misleading since the tooltip is not about the anomalous point</a:t>
            </a:r>
          </a:p>
        </p:txBody>
      </p:sp>
    </p:spTree>
    <p:extLst>
      <p:ext uri="{BB962C8B-B14F-4D97-AF65-F5344CB8AC3E}">
        <p14:creationId xmlns:p14="http://schemas.microsoft.com/office/powerpoint/2010/main" val="3509747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2598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8921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963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took out 2008 and 2009 tax data</a:t>
            </a:r>
          </a:p>
        </p:txBody>
      </p:sp>
    </p:spTree>
    <p:extLst>
      <p:ext uri="{BB962C8B-B14F-4D97-AF65-F5344CB8AC3E}">
        <p14:creationId xmlns:p14="http://schemas.microsoft.com/office/powerpoint/2010/main" val="3503775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32075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145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3041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4679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Roughly ⅔ of fields eliminated</a:t>
            </a:r>
          </a:p>
        </p:txBody>
      </p:sp>
    </p:spTree>
    <p:extLst>
      <p:ext uri="{BB962C8B-B14F-4D97-AF65-F5344CB8AC3E}">
        <p14:creationId xmlns:p14="http://schemas.microsoft.com/office/powerpoint/2010/main" val="427440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Roughly ⅔ of fields eliminated</a:t>
            </a:r>
          </a:p>
        </p:txBody>
      </p:sp>
    </p:spTree>
    <p:extLst>
      <p:ext uri="{BB962C8B-B14F-4D97-AF65-F5344CB8AC3E}">
        <p14:creationId xmlns:p14="http://schemas.microsoft.com/office/powerpoint/2010/main" val="240893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12508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Add border to 2nd image</a:t>
            </a:r>
          </a:p>
        </p:txBody>
      </p:sp>
    </p:spTree>
    <p:extLst>
      <p:ext uri="{BB962C8B-B14F-4D97-AF65-F5344CB8AC3E}">
        <p14:creationId xmlns:p14="http://schemas.microsoft.com/office/powerpoint/2010/main" val="116192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0015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Split into two tables on two slides w/ visual accompaniment</a:t>
            </a:r>
          </a:p>
        </p:txBody>
      </p:sp>
    </p:spTree>
    <p:extLst>
      <p:ext uri="{BB962C8B-B14F-4D97-AF65-F5344CB8AC3E}">
        <p14:creationId xmlns:p14="http://schemas.microsoft.com/office/powerpoint/2010/main" val="4104989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mt="27000"/>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179850" y="-184687"/>
            <a:ext cx="5028399" cy="5512875"/>
          </a:xfrm>
          <a:prstGeom prst="rect">
            <a:avLst/>
          </a:prstGeom>
          <a:noFill/>
          <a:ln>
            <a:noFill/>
          </a:ln>
        </p:spPr>
      </p:pic>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r>
              <a:rPr lang="en" b="1" dirty="0">
                <a:solidFill>
                  <a:schemeClr val="dk1"/>
                </a:solidFill>
              </a:rPr>
              <a:t>University of Minnesota </a:t>
            </a:r>
            <a:r>
              <a:rPr lang="en" b="1" dirty="0" smtClean="0">
                <a:solidFill>
                  <a:schemeClr val="dk1"/>
                </a:solidFill>
              </a:rPr>
              <a:t>Duluth</a:t>
            </a:r>
          </a:p>
        </p:txBody>
      </p:sp>
      <p:sp>
        <p:nvSpPr>
          <p:cNvPr id="56" name="Shape 56"/>
          <p:cNvSpPr txBox="1">
            <a:spLocks noGrp="1"/>
          </p:cNvSpPr>
          <p:nvPr>
            <p:ph type="ctrTitle"/>
          </p:nvPr>
        </p:nvSpPr>
        <p:spPr>
          <a:xfrm>
            <a:off x="311700" y="781525"/>
            <a:ext cx="8520600" cy="2052600"/>
          </a:xfrm>
          <a:prstGeom prst="rect">
            <a:avLst/>
          </a:prstGeom>
        </p:spPr>
        <p:txBody>
          <a:bodyPr lIns="91425" tIns="91425" rIns="91425" bIns="91425" anchor="b" anchorCtr="0">
            <a:noAutofit/>
          </a:bodyPr>
          <a:lstStyle/>
          <a:p>
            <a:pPr lvl="0">
              <a:spcBef>
                <a:spcPts val="0"/>
              </a:spcBef>
              <a:buNone/>
            </a:pPr>
            <a:r>
              <a:rPr lang="en" b="1" dirty="0"/>
              <a:t>MinneMUDAC 2016</a:t>
            </a:r>
          </a:p>
        </p:txBody>
      </p:sp>
      <p:sp>
        <p:nvSpPr>
          <p:cNvPr id="57" name="Shape 57"/>
          <p:cNvSpPr txBox="1"/>
          <p:nvPr/>
        </p:nvSpPr>
        <p:spPr>
          <a:xfrm>
            <a:off x="4801600" y="3928350"/>
            <a:ext cx="5949000" cy="694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6" name="Shape 55"/>
          <p:cNvSpPr txBox="1">
            <a:spLocks/>
          </p:cNvSpPr>
          <p:nvPr/>
        </p:nvSpPr>
        <p:spPr>
          <a:xfrm>
            <a:off x="433749" y="3532050"/>
            <a:ext cx="8520600" cy="792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1pPr>
            <a:lvl2pPr marR="0" lvl="1"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9pPr>
          </a:lstStyle>
          <a:p>
            <a:r>
              <a:rPr lang="en" sz="1200" b="1" dirty="0">
                <a:solidFill>
                  <a:schemeClr val="dk1"/>
                </a:solidFill>
              </a:rPr>
              <a:t>Alex </a:t>
            </a:r>
            <a:r>
              <a:rPr lang="en" sz="1200" b="1" dirty="0" smtClean="0">
                <a:solidFill>
                  <a:schemeClr val="dk1"/>
                </a:solidFill>
              </a:rPr>
              <a:t>Chun, </a:t>
            </a:r>
            <a:r>
              <a:rPr lang="en" sz="1200" b="1" dirty="0">
                <a:solidFill>
                  <a:schemeClr val="dk1"/>
                </a:solidFill>
              </a:rPr>
              <a:t>Isabel </a:t>
            </a:r>
            <a:r>
              <a:rPr lang="en" sz="1200" b="1" dirty="0" smtClean="0">
                <a:solidFill>
                  <a:schemeClr val="dk1"/>
                </a:solidFill>
              </a:rPr>
              <a:t>Ma, Nathan Oh, Alex Passofaro, </a:t>
            </a:r>
            <a:r>
              <a:rPr lang="en" sz="1200" b="1" dirty="0">
                <a:solidFill>
                  <a:schemeClr val="dk1"/>
                </a:solidFill>
              </a:rPr>
              <a:t>Joseph </a:t>
            </a:r>
            <a:r>
              <a:rPr lang="en" sz="1200" b="1" dirty="0" smtClean="0">
                <a:solidFill>
                  <a:schemeClr val="dk1"/>
                </a:solidFill>
              </a:rPr>
              <a:t>Paulsen, </a:t>
            </a:r>
            <a:r>
              <a:rPr lang="en" sz="1200" b="1" dirty="0">
                <a:solidFill>
                  <a:schemeClr val="dk1"/>
                </a:solidFill>
              </a:rPr>
              <a:t>Daniel </a:t>
            </a:r>
            <a:r>
              <a:rPr lang="en" sz="1200" b="1" dirty="0" smtClean="0">
                <a:solidFill>
                  <a:schemeClr val="dk1"/>
                </a:solidFill>
              </a:rPr>
              <a:t>Peters, Rachel Pompa, </a:t>
            </a:r>
            <a:r>
              <a:rPr lang="en" sz="1200" b="1" dirty="0">
                <a:solidFill>
                  <a:schemeClr val="dk1"/>
                </a:solidFill>
              </a:rPr>
              <a:t>Anthony </a:t>
            </a:r>
            <a:r>
              <a:rPr lang="en" sz="1200" b="1" dirty="0" smtClean="0">
                <a:solidFill>
                  <a:schemeClr val="dk1"/>
                </a:solidFill>
              </a:rPr>
              <a:t>Salls, Torri Simon, </a:t>
            </a:r>
            <a:r>
              <a:rPr lang="en" sz="1200" b="1" dirty="0">
                <a:solidFill>
                  <a:schemeClr val="dk1"/>
                </a:solidFill>
              </a:rPr>
              <a:t>Marcus </a:t>
            </a:r>
            <a:r>
              <a:rPr lang="en" sz="1200" b="1" dirty="0" smtClean="0">
                <a:solidFill>
                  <a:schemeClr val="dk1"/>
                </a:solidFill>
              </a:rPr>
              <a:t>Walker, Jiawei </a:t>
            </a:r>
            <a:r>
              <a:rPr lang="en" sz="1200" b="1" dirty="0">
                <a:solidFill>
                  <a:schemeClr val="dk1"/>
                </a:solidFill>
              </a:rPr>
              <a:t>Yu</a:t>
            </a:r>
            <a:endParaRPr lang="en" sz="1200" b="1" dirty="0" smtClean="0">
              <a:solidFill>
                <a:schemeClr val="dk1"/>
              </a:solidFill>
            </a:endParaRPr>
          </a:p>
          <a:p>
            <a:endParaRPr lang="en" sz="1200" b="1" dirty="0">
              <a:solidFill>
                <a:schemeClr val="dk1"/>
              </a:solidFill>
            </a:endParaRPr>
          </a:p>
          <a:p>
            <a:r>
              <a:rPr lang="en" sz="1200" b="1" dirty="0" smtClean="0">
                <a:solidFill>
                  <a:schemeClr val="dk1"/>
                </a:solidFill>
              </a:rPr>
              <a:t>Advisors: Tracy Bibelnieks, </a:t>
            </a:r>
            <a:r>
              <a:rPr lang="en" sz="1200" b="1" dirty="0">
                <a:solidFill>
                  <a:schemeClr val="dk1"/>
                </a:solidFill>
              </a:rPr>
              <a:t>Nik </a:t>
            </a:r>
            <a:r>
              <a:rPr lang="en" sz="1200" b="1" dirty="0" smtClean="0">
                <a:solidFill>
                  <a:schemeClr val="dk1"/>
                </a:solidFill>
              </a:rPr>
              <a:t>Hassan, Aaron Shepanik, </a:t>
            </a:r>
            <a:endParaRPr lang="en" sz="1200" b="1" dirty="0" smtClean="0">
              <a:solidFill>
                <a:schemeClr val="dk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Dealing with Sparseness and Seasonal Lake Grade</a:t>
            </a:r>
          </a:p>
          <a:p>
            <a:pPr lvl="0">
              <a:spcBef>
                <a:spcPts val="0"/>
              </a:spcBef>
              <a:buNone/>
            </a:pPr>
            <a:endParaRPr/>
          </a:p>
        </p:txBody>
      </p:sp>
      <p:pic>
        <p:nvPicPr>
          <p:cNvPr id="114" name="Shape 114"/>
          <p:cNvPicPr preferRelativeResize="0"/>
          <p:nvPr/>
        </p:nvPicPr>
        <p:blipFill>
          <a:blip r:embed="rId3">
            <a:alphaModFix/>
          </a:blip>
          <a:stretch>
            <a:fillRect/>
          </a:stretch>
        </p:blipFill>
        <p:spPr>
          <a:xfrm>
            <a:off x="2251637" y="1092017"/>
            <a:ext cx="4640725" cy="3746342"/>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Secchi and Phosphorous as Potential Substitutes</a:t>
            </a:r>
          </a:p>
          <a:p>
            <a:pPr lvl="0">
              <a:spcBef>
                <a:spcPts val="0"/>
              </a:spcBef>
              <a:buNone/>
            </a:pPr>
            <a:endParaRPr/>
          </a:p>
          <a:p>
            <a:pPr lvl="0">
              <a:spcBef>
                <a:spcPts val="0"/>
              </a:spcBef>
              <a:buNone/>
            </a:pPr>
            <a:endParaRPr/>
          </a:p>
        </p:txBody>
      </p:sp>
      <p:pic>
        <p:nvPicPr>
          <p:cNvPr id="120" name="Shape 120"/>
          <p:cNvPicPr preferRelativeResize="0"/>
          <p:nvPr/>
        </p:nvPicPr>
        <p:blipFill rotWithShape="1">
          <a:blip r:embed="rId3">
            <a:alphaModFix/>
          </a:blip>
          <a:srcRect r="16310"/>
          <a:stretch/>
        </p:blipFill>
        <p:spPr>
          <a:xfrm>
            <a:off x="3977126" y="1137450"/>
            <a:ext cx="4793100" cy="3048324"/>
          </a:xfrm>
          <a:prstGeom prst="rect">
            <a:avLst/>
          </a:prstGeom>
          <a:noFill/>
          <a:ln>
            <a:noFill/>
          </a:ln>
        </p:spPr>
      </p:pic>
      <p:pic>
        <p:nvPicPr>
          <p:cNvPr id="121" name="Shape 121"/>
          <p:cNvPicPr preferRelativeResize="0"/>
          <p:nvPr/>
        </p:nvPicPr>
        <p:blipFill>
          <a:blip r:embed="rId4">
            <a:alphaModFix/>
          </a:blip>
          <a:stretch>
            <a:fillRect/>
          </a:stretch>
        </p:blipFill>
        <p:spPr>
          <a:xfrm>
            <a:off x="487705" y="1137450"/>
            <a:ext cx="3001344" cy="3048324"/>
          </a:xfrm>
          <a:prstGeom prst="rect">
            <a:avLst/>
          </a:prstGeom>
          <a:noFill/>
          <a:ln>
            <a:noFill/>
          </a:ln>
        </p:spPr>
      </p:pic>
      <p:pic>
        <p:nvPicPr>
          <p:cNvPr id="122" name="Shape 122"/>
          <p:cNvPicPr preferRelativeResize="0"/>
          <p:nvPr/>
        </p:nvPicPr>
        <p:blipFill rotWithShape="1">
          <a:blip r:embed="rId5">
            <a:alphaModFix/>
          </a:blip>
          <a:srcRect l="51101" t="30254" r="9214" b="62035"/>
          <a:stretch/>
        </p:blipFill>
        <p:spPr>
          <a:xfrm>
            <a:off x="206250" y="4405499"/>
            <a:ext cx="3628823" cy="396349"/>
          </a:xfrm>
          <a:prstGeom prst="rect">
            <a:avLst/>
          </a:prstGeom>
          <a:noFill/>
          <a:ln>
            <a:noFill/>
          </a:ln>
        </p:spPr>
      </p:pic>
      <p:pic>
        <p:nvPicPr>
          <p:cNvPr id="123" name="Shape 123"/>
          <p:cNvPicPr preferRelativeResize="0"/>
          <p:nvPr/>
        </p:nvPicPr>
        <p:blipFill rotWithShape="1">
          <a:blip r:embed="rId6">
            <a:alphaModFix/>
          </a:blip>
          <a:srcRect l="53049" t="78557" r="5856" b="13293"/>
          <a:stretch/>
        </p:blipFill>
        <p:spPr>
          <a:xfrm>
            <a:off x="4494812" y="4405487"/>
            <a:ext cx="3757725" cy="418949"/>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chemeClr val="tx1"/>
                </a:solidFill>
              </a:rPr>
              <a:t>Best Watershed by Secchi Depth</a:t>
            </a:r>
          </a:p>
          <a:p>
            <a:pPr lvl="0" rtl="0">
              <a:spcBef>
                <a:spcPts val="0"/>
              </a:spcBef>
              <a:buNone/>
            </a:pPr>
            <a:endParaRPr>
              <a:solidFill>
                <a:schemeClr val="tx1"/>
              </a:solidFill>
            </a:endParaRPr>
          </a:p>
        </p:txBody>
      </p:sp>
      <p:sp>
        <p:nvSpPr>
          <p:cNvPr id="129" name="Shape 129"/>
          <p:cNvSpPr txBox="1"/>
          <p:nvPr/>
        </p:nvSpPr>
        <p:spPr>
          <a:xfrm>
            <a:off x="516825" y="1205950"/>
            <a:ext cx="6147900" cy="1269000"/>
          </a:xfrm>
          <a:prstGeom prst="rect">
            <a:avLst/>
          </a:prstGeom>
          <a:noFill/>
          <a:ln>
            <a:noFill/>
          </a:ln>
        </p:spPr>
        <p:txBody>
          <a:bodyPr lIns="91425" tIns="91425" rIns="91425" bIns="91425" anchor="t" anchorCtr="0">
            <a:noAutofit/>
          </a:bodyPr>
          <a:lstStyle/>
          <a:p>
            <a:pPr marL="457200" lvl="0" indent="-228600" rtl="0">
              <a:spcBef>
                <a:spcPts val="0"/>
              </a:spcBef>
              <a:buClr>
                <a:srgbClr val="9E9E9E"/>
              </a:buClr>
              <a:buChar char="●"/>
            </a:pPr>
            <a:r>
              <a:rPr lang="en" dirty="0" smtClean="0">
                <a:solidFill>
                  <a:schemeClr val="tx1"/>
                </a:solidFill>
              </a:rPr>
              <a:t>Not sure what happened in 1985</a:t>
            </a:r>
          </a:p>
          <a:p>
            <a:pPr marL="457200" lvl="0" indent="-228600" rtl="0">
              <a:spcBef>
                <a:spcPts val="0"/>
              </a:spcBef>
              <a:buClr>
                <a:srgbClr val="9E9E9E"/>
              </a:buClr>
              <a:buChar char="●"/>
            </a:pPr>
            <a:r>
              <a:rPr lang="en" dirty="0" smtClean="0">
                <a:solidFill>
                  <a:schemeClr val="tx1"/>
                </a:solidFill>
              </a:rPr>
              <a:t>Used </a:t>
            </a:r>
            <a:r>
              <a:rPr lang="en" dirty="0">
                <a:solidFill>
                  <a:schemeClr val="tx1"/>
                </a:solidFill>
              </a:rPr>
              <a:t>secchi depth to offset sparseness in seasonal lake grade data</a:t>
            </a:r>
          </a:p>
          <a:p>
            <a:pPr marL="457200" lvl="0" indent="-228600" rtl="0">
              <a:spcBef>
                <a:spcPts val="0"/>
              </a:spcBef>
              <a:buClr>
                <a:srgbClr val="9E9E9E"/>
              </a:buClr>
              <a:buChar char="●"/>
            </a:pPr>
            <a:r>
              <a:rPr lang="en" dirty="0">
                <a:solidFill>
                  <a:schemeClr val="tx1"/>
                </a:solidFill>
              </a:rPr>
              <a:t>Lower St. Croix River consistently better than other 7 </a:t>
            </a:r>
            <a:r>
              <a:rPr lang="en" dirty="0" smtClean="0">
                <a:solidFill>
                  <a:schemeClr val="tx1"/>
                </a:solidFill>
              </a:rPr>
              <a:t>watersheds</a:t>
            </a:r>
            <a:endParaRPr lang="en" dirty="0">
              <a:solidFill>
                <a:schemeClr val="tx1"/>
              </a:solidFill>
            </a:endParaRPr>
          </a:p>
        </p:txBody>
      </p:sp>
      <p:pic>
        <p:nvPicPr>
          <p:cNvPr id="130" name="Shape 130"/>
          <p:cNvPicPr preferRelativeResize="0"/>
          <p:nvPr/>
        </p:nvPicPr>
        <p:blipFill>
          <a:blip r:embed="rId3">
            <a:alphaModFix/>
          </a:blip>
          <a:stretch>
            <a:fillRect/>
          </a:stretch>
        </p:blipFill>
        <p:spPr>
          <a:xfrm>
            <a:off x="2510525" y="2108350"/>
            <a:ext cx="4122934" cy="28807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ectangle 2"/>
          <p:cNvSpPr/>
          <p:nvPr/>
        </p:nvSpPr>
        <p:spPr>
          <a:xfrm>
            <a:off x="4881471" y="1796052"/>
            <a:ext cx="355234" cy="276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ecchi depth by watershed over time. 2005-20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5276" y="519695"/>
            <a:ext cx="8010088" cy="4121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08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b="1" dirty="0"/>
              <a:t>Joining Tax and Lake Data</a:t>
            </a:r>
          </a:p>
        </p:txBody>
      </p:sp>
      <p:sp>
        <p:nvSpPr>
          <p:cNvPr id="10" name="Shape 141"/>
          <p:cNvSpPr txBox="1">
            <a:spLocks/>
          </p:cNvSpPr>
          <p:nvPr/>
        </p:nvSpPr>
        <p:spPr>
          <a:xfrm>
            <a:off x="138065" y="1017725"/>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tx1"/>
                </a:solidFill>
              </a:rPr>
              <a:t>Join data and export for analysis in other software</a:t>
            </a:r>
          </a:p>
        </p:txBody>
      </p:sp>
      <p:sp>
        <p:nvSpPr>
          <p:cNvPr id="11" name="Shape 141"/>
          <p:cNvSpPr txBox="1">
            <a:spLocks/>
          </p:cNvSpPr>
          <p:nvPr/>
        </p:nvSpPr>
        <p:spPr>
          <a:xfrm>
            <a:off x="449765" y="1257261"/>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R</a:t>
            </a:r>
          </a:p>
        </p:txBody>
      </p:sp>
      <p:sp>
        <p:nvSpPr>
          <p:cNvPr id="12" name="Shape 141"/>
          <p:cNvSpPr txBox="1">
            <a:spLocks/>
          </p:cNvSpPr>
          <p:nvPr/>
        </p:nvSpPr>
        <p:spPr>
          <a:xfrm>
            <a:off x="449765" y="1477967"/>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Join data and export for analysis in other software</a:t>
            </a:r>
          </a:p>
        </p:txBody>
      </p:sp>
      <p:sp>
        <p:nvSpPr>
          <p:cNvPr id="13" name="Shape 141"/>
          <p:cNvSpPr txBox="1">
            <a:spLocks/>
          </p:cNvSpPr>
          <p:nvPr/>
        </p:nvSpPr>
        <p:spPr>
          <a:xfrm>
            <a:off x="138064" y="1826905"/>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tx1"/>
                </a:solidFill>
              </a:rPr>
              <a:t>D</a:t>
            </a:r>
            <a:r>
              <a:rPr lang="en-US" dirty="0" smtClean="0">
                <a:solidFill>
                  <a:schemeClr val="tx1"/>
                </a:solidFill>
              </a:rPr>
              <a:t>a</a:t>
            </a:r>
            <a:r>
              <a:rPr lang="en" dirty="0" smtClean="0">
                <a:solidFill>
                  <a:schemeClr val="tx1"/>
                </a:solidFill>
              </a:rPr>
              <a:t>ta file sizes still a challenge</a:t>
            </a:r>
          </a:p>
        </p:txBody>
      </p:sp>
      <p:sp>
        <p:nvSpPr>
          <p:cNvPr id="14" name="Shape 141"/>
          <p:cNvSpPr txBox="1">
            <a:spLocks/>
          </p:cNvSpPr>
          <p:nvPr/>
        </p:nvSpPr>
        <p:spPr>
          <a:xfrm>
            <a:off x="449765" y="2152866"/>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Software couldn’t handle parcel to water data file size</a:t>
            </a:r>
          </a:p>
        </p:txBody>
      </p:sp>
      <p:sp>
        <p:nvSpPr>
          <p:cNvPr id="15" name="Shape 141"/>
          <p:cNvSpPr txBox="1">
            <a:spLocks/>
          </p:cNvSpPr>
          <p:nvPr/>
        </p:nvSpPr>
        <p:spPr>
          <a:xfrm>
            <a:off x="138064" y="2497730"/>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tx1"/>
                </a:solidFill>
              </a:rPr>
              <a:t>Software limitations</a:t>
            </a:r>
          </a:p>
        </p:txBody>
      </p:sp>
      <p:sp>
        <p:nvSpPr>
          <p:cNvPr id="16" name="Shape 141"/>
          <p:cNvSpPr txBox="1">
            <a:spLocks/>
          </p:cNvSpPr>
          <p:nvPr/>
        </p:nvSpPr>
        <p:spPr>
          <a:xfrm>
            <a:off x="449765" y="2836449"/>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R virtual memory limit</a:t>
            </a:r>
          </a:p>
        </p:txBody>
      </p:sp>
      <p:sp>
        <p:nvSpPr>
          <p:cNvPr id="17" name="Shape 141"/>
          <p:cNvSpPr txBox="1">
            <a:spLocks/>
          </p:cNvSpPr>
          <p:nvPr/>
        </p:nvSpPr>
        <p:spPr>
          <a:xfrm>
            <a:off x="450166" y="3075933"/>
            <a:ext cx="5363688"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Access max database limits</a:t>
            </a:r>
          </a:p>
        </p:txBody>
      </p:sp>
      <p:sp>
        <p:nvSpPr>
          <p:cNvPr id="18" name="Shape 141"/>
          <p:cNvSpPr txBox="1">
            <a:spLocks/>
          </p:cNvSpPr>
          <p:nvPr/>
        </p:nvSpPr>
        <p:spPr>
          <a:xfrm>
            <a:off x="450166" y="3330976"/>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Oracle time limitations</a:t>
            </a:r>
          </a:p>
        </p:txBody>
      </p:sp>
      <p:sp>
        <p:nvSpPr>
          <p:cNvPr id="19" name="Shape 141"/>
          <p:cNvSpPr txBox="1">
            <a:spLocks/>
          </p:cNvSpPr>
          <p:nvPr/>
        </p:nvSpPr>
        <p:spPr>
          <a:xfrm>
            <a:off x="136440" y="3714732"/>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tx1"/>
                </a:solidFill>
              </a:rPr>
              <a:t>Defaulting to Tableau</a:t>
            </a:r>
          </a:p>
        </p:txBody>
      </p:sp>
      <p:sp>
        <p:nvSpPr>
          <p:cNvPr id="20" name="Shape 141"/>
          <p:cNvSpPr txBox="1">
            <a:spLocks/>
          </p:cNvSpPr>
          <p:nvPr/>
        </p:nvSpPr>
        <p:spPr>
          <a:xfrm>
            <a:off x="449765" y="4016051"/>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Not possible to export as universal file type</a:t>
            </a:r>
          </a:p>
        </p:txBody>
      </p:sp>
      <p:sp>
        <p:nvSpPr>
          <p:cNvPr id="21" name="Shape 141"/>
          <p:cNvSpPr txBox="1">
            <a:spLocks/>
          </p:cNvSpPr>
          <p:nvPr/>
        </p:nvSpPr>
        <p:spPr>
          <a:xfrm>
            <a:off x="449765" y="4341844"/>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Performed analysis in Tableau</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368825"/>
            <a:ext cx="8520600" cy="572700"/>
          </a:xfrm>
          <a:prstGeom prst="rect">
            <a:avLst/>
          </a:prstGeom>
        </p:spPr>
        <p:txBody>
          <a:bodyPr lIns="91425" tIns="91425" rIns="91425" bIns="91425" anchor="t" anchorCtr="0">
            <a:noAutofit/>
          </a:bodyPr>
          <a:lstStyle/>
          <a:p>
            <a:pPr lvl="0">
              <a:spcBef>
                <a:spcPts val="0"/>
              </a:spcBef>
              <a:buNone/>
            </a:pPr>
            <a:r>
              <a:rPr lang="en"/>
              <a:t>Research findings</a:t>
            </a:r>
          </a:p>
        </p:txBody>
      </p:sp>
      <p:sp>
        <p:nvSpPr>
          <p:cNvPr id="147" name="Shape 147"/>
          <p:cNvSpPr txBox="1">
            <a:spLocks noGrp="1"/>
          </p:cNvSpPr>
          <p:nvPr>
            <p:ph type="body" idx="1"/>
          </p:nvPr>
        </p:nvSpPr>
        <p:spPr>
          <a:xfrm>
            <a:off x="159300" y="1000074"/>
            <a:ext cx="8759400" cy="4387265"/>
          </a:xfrm>
          <a:prstGeom prst="rect">
            <a:avLst/>
          </a:prstGeom>
        </p:spPr>
        <p:txBody>
          <a:bodyPr lIns="91425" tIns="91425" rIns="91425" bIns="91425" anchor="t" anchorCtr="0">
            <a:noAutofit/>
          </a:bodyPr>
          <a:lstStyle/>
          <a:p>
            <a:pPr marL="457200" lvl="0" indent="-330200" rtl="0">
              <a:spcBef>
                <a:spcPts val="0"/>
              </a:spcBef>
              <a:buSzPct val="100000"/>
            </a:pPr>
            <a:r>
              <a:rPr lang="en" sz="1600" dirty="0">
                <a:solidFill>
                  <a:schemeClr val="tx1"/>
                </a:solidFill>
              </a:rPr>
              <a:t>There are many things that affect the water quality, and the land use is the most important factor to control the water quality (Tong et al., 2002). It is because the chloride and nitrite-nitrogen concentrations have been increasing much more than the nature did as the industry developed (Keeler and Polasky, 2014). </a:t>
            </a:r>
          </a:p>
          <a:p>
            <a:pPr marL="457200" marR="0" lvl="0" indent="-330200" algn="l" rtl="0">
              <a:lnSpc>
                <a:spcPct val="115000"/>
              </a:lnSpc>
              <a:spcBef>
                <a:spcPts val="0"/>
              </a:spcBef>
              <a:spcAft>
                <a:spcPts val="1600"/>
              </a:spcAft>
              <a:buSzPct val="100000"/>
            </a:pPr>
            <a:r>
              <a:rPr lang="en" sz="1600" dirty="0">
                <a:solidFill>
                  <a:schemeClr val="tx1"/>
                </a:solidFill>
              </a:rPr>
              <a:t>In terms of the land prices, it is concluded that the land price decreases as being closer to the contamination site. In addition, people concerned more on the well contamination than on the groundwater contamination, even though the groundwater contamination can cause long-term health problems (Chamblee, 2015). For people who live near the surface water, people were willing to pay more for the clearer water (Clapper and Caudill, 2014). </a:t>
            </a:r>
          </a:p>
          <a:p>
            <a:pPr marL="304800" lvl="0" rtl="0">
              <a:spcBef>
                <a:spcPts val="0"/>
              </a:spcBef>
              <a:spcAft>
                <a:spcPts val="0"/>
              </a:spcAft>
              <a:buNone/>
            </a:pPr>
            <a:r>
              <a:rPr lang="en" sz="900" dirty="0">
                <a:solidFill>
                  <a:schemeClr val="tx1"/>
                </a:solidFill>
              </a:rPr>
              <a:t>Chamblee, John F., Carolyn A. Dehring, Craig A. Depken, II, and Joseph R. Nicholson. "Water Contamination, Land Prices, and the Statute of Repose." J Real Estate Finan Econ 51 (2015): 398-414. Web.</a:t>
            </a:r>
          </a:p>
          <a:p>
            <a:pPr marL="304800" lvl="0" rtl="0">
              <a:spcBef>
                <a:spcPts val="0"/>
              </a:spcBef>
              <a:spcAft>
                <a:spcPts val="0"/>
              </a:spcAft>
              <a:buNone/>
            </a:pPr>
            <a:r>
              <a:rPr lang="en" sz="900" dirty="0">
                <a:solidFill>
                  <a:schemeClr val="tx1"/>
                </a:solidFill>
              </a:rPr>
              <a:t>Clapper, Julia, and Steven B. Caudill. "Water Quality and Cottage Prices in Ontario.” Applied Economics 46.10 (2014): 1122-126. Web.</a:t>
            </a:r>
          </a:p>
          <a:p>
            <a:pPr marL="342900" lvl="0" rtl="0">
              <a:spcBef>
                <a:spcPts val="0"/>
              </a:spcBef>
              <a:spcAft>
                <a:spcPts val="0"/>
              </a:spcAft>
              <a:buNone/>
            </a:pPr>
            <a:r>
              <a:rPr lang="en" sz="900" dirty="0">
                <a:solidFill>
                  <a:schemeClr val="tx1"/>
                </a:solidFill>
              </a:rPr>
              <a:t>Tong, Susanna T.Y., and Wenli Chen. "Modeling the Relationship between Land Use and Surface Water Quality." </a:t>
            </a:r>
            <a:r>
              <a:rPr lang="en" sz="900" i="1" dirty="0">
                <a:solidFill>
                  <a:schemeClr val="tx1"/>
                </a:solidFill>
              </a:rPr>
              <a:t>Journal of Environmental Management</a:t>
            </a:r>
            <a:r>
              <a:rPr lang="en" sz="900" dirty="0">
                <a:solidFill>
                  <a:schemeClr val="tx1"/>
                </a:solidFill>
              </a:rPr>
              <a:t> 66.4 (2002): 377-93. Web. 20 Oct. 2016.</a:t>
            </a:r>
          </a:p>
          <a:p>
            <a:pPr marL="342900" lvl="0" rtl="0">
              <a:spcBef>
                <a:spcPts val="0"/>
              </a:spcBef>
              <a:spcAft>
                <a:spcPts val="0"/>
              </a:spcAft>
              <a:buNone/>
            </a:pPr>
            <a:r>
              <a:rPr lang="en" sz="900" dirty="0">
                <a:solidFill>
                  <a:schemeClr val="tx1"/>
                </a:solidFill>
              </a:rPr>
              <a:t>Keeler, B. L., &amp; Polasky, S. (2014, January 30). Land-use change and costs to rural households:     A case study in groundwater nitrate contamination</a:t>
            </a:r>
            <a:r>
              <a:rPr lang="en" sz="900" i="1" dirty="0">
                <a:solidFill>
                  <a:schemeClr val="tx1"/>
                </a:solidFill>
              </a:rPr>
              <a:t>. IOP Science</a:t>
            </a:r>
            <a:r>
              <a:rPr lang="en" sz="900" dirty="0">
                <a:solidFill>
                  <a:schemeClr val="tx1"/>
                </a:solidFill>
              </a:rPr>
              <a:t>, 9(7).</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t>Land Use and Secchi Depth</a:t>
            </a:r>
            <a:endParaRPr lang="en" dirty="0"/>
          </a:p>
        </p:txBody>
      </p:sp>
      <p:pic>
        <p:nvPicPr>
          <p:cNvPr id="1026" name="Picture 2" descr="https://lh3.googleusercontent.com/ob6LY-PloVT_RgsHD-WNYD9J9wDo1yOKBUgN4cszhvbnjhNUKgI0MxxQY3PCSO3Dwpql9w3wMBY-2mqXco_UBHYJcMSmK7JXaUx_VIkxFx2Q3K4b1Fz8fUZb8iTNPXkymPUi2kAyig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498" y="1339689"/>
            <a:ext cx="2348196" cy="30185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GXpxGu8wBn_5lPunFH1u4oQS0nCGxz6YSduuKLf55dULLDirfwz3BMM3xHD1FLkOxZhPT40KZqKFJa7YUhbDn4iYjeFOBWlEODuHVyrLZe3WHrAufFqWDNm5aHH5of3rxWZVNRSHKl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374" y="1339689"/>
            <a:ext cx="2365373" cy="3018555"/>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41"/>
          <p:cNvSpPr txBox="1">
            <a:spLocks/>
          </p:cNvSpPr>
          <p:nvPr/>
        </p:nvSpPr>
        <p:spPr>
          <a:xfrm>
            <a:off x="311701" y="1017725"/>
            <a:ext cx="3381118" cy="400553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tx1"/>
                </a:solidFill>
              </a:rPr>
              <a:t>Relationship between Land Use and Secchi Depth, Phosphorous explored</a:t>
            </a:r>
          </a:p>
          <a:p>
            <a:pPr marL="514350" indent="-285750">
              <a:lnSpc>
                <a:spcPct val="100000"/>
              </a:lnSpc>
              <a:buFont typeface="Arial" panose="020B0604020202020204" pitchFamily="34" charset="0"/>
              <a:buChar char="•"/>
            </a:pPr>
            <a:r>
              <a:rPr lang="en" dirty="0" smtClean="0">
                <a:solidFill>
                  <a:schemeClr val="tx1"/>
                </a:solidFill>
              </a:rPr>
              <a:t>Viewing tax parcels within 150 meters of lake edge.</a:t>
            </a:r>
          </a:p>
          <a:p>
            <a:pPr marL="514350" indent="-285750">
              <a:lnSpc>
                <a:spcPct val="100000"/>
              </a:lnSpc>
              <a:buFont typeface="Arial" panose="020B0604020202020204" pitchFamily="34" charset="0"/>
              <a:buChar char="•"/>
            </a:pPr>
            <a:r>
              <a:rPr lang="en" dirty="0" smtClean="0">
                <a:solidFill>
                  <a:schemeClr val="tx1"/>
                </a:solidFill>
              </a:rPr>
              <a:t>Herbicide and pesticides used in agriculture, waste from residential properties liekly contribute to phosphorous levels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Further Direction</a:t>
            </a:r>
          </a:p>
        </p:txBody>
      </p:sp>
      <p:sp>
        <p:nvSpPr>
          <p:cNvPr id="4" name="Shape 141"/>
          <p:cNvSpPr txBox="1">
            <a:spLocks/>
          </p:cNvSpPr>
          <p:nvPr/>
        </p:nvSpPr>
        <p:spPr>
          <a:xfrm>
            <a:off x="311700" y="1017725"/>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tx1"/>
                </a:solidFill>
              </a:rPr>
              <a:t>Machine learing application</a:t>
            </a:r>
          </a:p>
        </p:txBody>
      </p:sp>
      <p:sp>
        <p:nvSpPr>
          <p:cNvPr id="5" name="Shape 141"/>
          <p:cNvSpPr txBox="1">
            <a:spLocks/>
          </p:cNvSpPr>
          <p:nvPr/>
        </p:nvSpPr>
        <p:spPr>
          <a:xfrm>
            <a:off x="636100" y="1291003"/>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Join tax and lake data</a:t>
            </a:r>
          </a:p>
        </p:txBody>
      </p:sp>
      <p:sp>
        <p:nvSpPr>
          <p:cNvPr id="6" name="Shape 141"/>
          <p:cNvSpPr txBox="1">
            <a:spLocks/>
          </p:cNvSpPr>
          <p:nvPr/>
        </p:nvSpPr>
        <p:spPr>
          <a:xfrm>
            <a:off x="636100" y="1523256"/>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US" sz="1400" dirty="0" smtClean="0">
                <a:solidFill>
                  <a:schemeClr val="tx1"/>
                </a:solidFill>
              </a:rPr>
              <a:t>U</a:t>
            </a:r>
            <a:r>
              <a:rPr lang="en" sz="1400" dirty="0" smtClean="0">
                <a:solidFill>
                  <a:schemeClr val="tx1"/>
                </a:solidFill>
              </a:rPr>
              <a:t>se decision tree algorithm to produce predictive models</a:t>
            </a:r>
          </a:p>
        </p:txBody>
      </p:sp>
      <p:sp>
        <p:nvSpPr>
          <p:cNvPr id="7" name="Shape 141"/>
          <p:cNvSpPr txBox="1">
            <a:spLocks/>
          </p:cNvSpPr>
          <p:nvPr/>
        </p:nvSpPr>
        <p:spPr>
          <a:xfrm>
            <a:off x="636100" y="1774772"/>
            <a:ext cx="7923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Predict seasonal lake grade, phosphorus, secchi depth, etc using tax parcel data</a:t>
            </a:r>
          </a:p>
        </p:txBody>
      </p:sp>
      <p:sp>
        <p:nvSpPr>
          <p:cNvPr id="8" name="Shape 141"/>
          <p:cNvSpPr txBox="1">
            <a:spLocks/>
          </p:cNvSpPr>
          <p:nvPr/>
        </p:nvSpPr>
        <p:spPr>
          <a:xfrm>
            <a:off x="636100" y="2051687"/>
            <a:ext cx="7288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Create interpolating predictive models to approximate missing data</a:t>
            </a:r>
          </a:p>
        </p:txBody>
      </p:sp>
      <p:sp>
        <p:nvSpPr>
          <p:cNvPr id="9" name="Shape 141"/>
          <p:cNvSpPr txBox="1">
            <a:spLocks/>
          </p:cNvSpPr>
          <p:nvPr/>
        </p:nvSpPr>
        <p:spPr>
          <a:xfrm>
            <a:off x="311699" y="2373264"/>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tx1"/>
                </a:solidFill>
              </a:rPr>
              <a:t>Appending other data</a:t>
            </a:r>
          </a:p>
        </p:txBody>
      </p:sp>
      <p:sp>
        <p:nvSpPr>
          <p:cNvPr id="10" name="Shape 141"/>
          <p:cNvSpPr txBox="1">
            <a:spLocks/>
          </p:cNvSpPr>
          <p:nvPr/>
        </p:nvSpPr>
        <p:spPr>
          <a:xfrm>
            <a:off x="636100" y="2716604"/>
            <a:ext cx="7288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Lake morphology</a:t>
            </a:r>
          </a:p>
        </p:txBody>
      </p:sp>
      <p:sp>
        <p:nvSpPr>
          <p:cNvPr id="11" name="Shape 141"/>
          <p:cNvSpPr txBox="1">
            <a:spLocks/>
          </p:cNvSpPr>
          <p:nvPr/>
        </p:nvSpPr>
        <p:spPr>
          <a:xfrm>
            <a:off x="636100" y="2958226"/>
            <a:ext cx="7923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Census data – correlatoin between median income and lake quality, population density</a:t>
            </a:r>
          </a:p>
        </p:txBody>
      </p:sp>
      <p:sp>
        <p:nvSpPr>
          <p:cNvPr id="12" name="Shape 141"/>
          <p:cNvSpPr txBox="1">
            <a:spLocks/>
          </p:cNvSpPr>
          <p:nvPr/>
        </p:nvSpPr>
        <p:spPr>
          <a:xfrm>
            <a:off x="636100" y="3203179"/>
            <a:ext cx="7288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Remote sensing data – leaf area index</a:t>
            </a:r>
          </a:p>
        </p:txBody>
      </p:sp>
      <p:sp>
        <p:nvSpPr>
          <p:cNvPr id="13" name="Shape 141"/>
          <p:cNvSpPr txBox="1">
            <a:spLocks/>
          </p:cNvSpPr>
          <p:nvPr/>
        </p:nvSpPr>
        <p:spPr>
          <a:xfrm>
            <a:off x="636100" y="3448251"/>
            <a:ext cx="7288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tx1"/>
                </a:solidFill>
              </a:rPr>
              <a:t>Economic indicators</a:t>
            </a:r>
          </a:p>
        </p:txBody>
      </p:sp>
      <p:sp>
        <p:nvSpPr>
          <p:cNvPr id="14" name="Shape 141"/>
          <p:cNvSpPr txBox="1">
            <a:spLocks/>
          </p:cNvSpPr>
          <p:nvPr/>
        </p:nvSpPr>
        <p:spPr>
          <a:xfrm>
            <a:off x="311698" y="3864415"/>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tx1"/>
                </a:solidFill>
              </a:rPr>
              <a:t>Adjusting tax data for 2008 housing market crash</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a:t>Lessons we learned more broadly about Data Science</a:t>
            </a:r>
          </a:p>
        </p:txBody>
      </p:sp>
      <p:sp>
        <p:nvSpPr>
          <p:cNvPr id="165" name="Shape 16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a:solidFill>
                  <a:schemeClr val="tx1"/>
                </a:solidFill>
              </a:rPr>
              <a:t>Value of a cross-disciplinary team (MIS and Mathematics/Statistics)</a:t>
            </a:r>
          </a:p>
          <a:p>
            <a:pPr marL="514350" lvl="0" indent="-285750" rtl="0">
              <a:spcBef>
                <a:spcPts val="0"/>
              </a:spcBef>
              <a:buFont typeface="Arial" panose="020B0604020202020204" pitchFamily="34" charset="0"/>
              <a:buChar char="•"/>
            </a:pPr>
            <a:r>
              <a:rPr lang="en">
                <a:solidFill>
                  <a:schemeClr val="tx1"/>
                </a:solidFill>
              </a:rPr>
              <a:t>Realities of “Big Data in the Wild”</a:t>
            </a:r>
          </a:p>
          <a:p>
            <a:pPr marL="514350" lvl="0" indent="-285750">
              <a:spcBef>
                <a:spcPts val="0"/>
              </a:spcBef>
              <a:buFont typeface="Arial" panose="020B0604020202020204" pitchFamily="34" charset="0"/>
              <a:buChar char="•"/>
            </a:pPr>
            <a:r>
              <a:rPr lang="en">
                <a:solidFill>
                  <a:schemeClr val="tx1"/>
                </a:solidFill>
              </a:rPr>
              <a:t>The inadequacy of student-accessible software (and hardware) to handle datasets of the size we want to explore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What we were given:</a:t>
            </a:r>
          </a:p>
        </p:txBody>
      </p:sp>
      <p:sp>
        <p:nvSpPr>
          <p:cNvPr id="63" name="Shape 63"/>
          <p:cNvSpPr txBox="1">
            <a:spLocks noGrp="1"/>
          </p:cNvSpPr>
          <p:nvPr>
            <p:ph type="body" idx="1"/>
          </p:nvPr>
        </p:nvSpPr>
        <p:spPr>
          <a:xfrm>
            <a:off x="311700" y="1152475"/>
            <a:ext cx="8520600" cy="11982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a:solidFill>
                  <a:schemeClr val="tx1"/>
                </a:solidFill>
              </a:rPr>
              <a:t>Tax data</a:t>
            </a:r>
          </a:p>
          <a:p>
            <a:pPr marL="514350" lvl="0" indent="-285750" rtl="0">
              <a:spcBef>
                <a:spcPts val="0"/>
              </a:spcBef>
              <a:buFont typeface="Arial" panose="020B0604020202020204" pitchFamily="34" charset="0"/>
              <a:buChar char="•"/>
            </a:pPr>
            <a:r>
              <a:rPr lang="en" dirty="0">
                <a:solidFill>
                  <a:schemeClr val="tx1"/>
                </a:solidFill>
              </a:rPr>
              <a:t>Water data</a:t>
            </a:r>
          </a:p>
          <a:p>
            <a:pPr marL="514350" lvl="0" indent="-285750" rtl="0">
              <a:spcBef>
                <a:spcPts val="0"/>
              </a:spcBef>
              <a:buFont typeface="Arial" panose="020B0604020202020204" pitchFamily="34" charset="0"/>
              <a:buChar char="•"/>
            </a:pPr>
            <a:r>
              <a:rPr lang="en" dirty="0">
                <a:solidFill>
                  <a:schemeClr val="tx1"/>
                </a:solidFill>
              </a:rPr>
              <a:t>Reference data</a:t>
            </a:r>
          </a:p>
        </p:txBody>
      </p:sp>
      <p:sp>
        <p:nvSpPr>
          <p:cNvPr id="64" name="Shape 64"/>
          <p:cNvSpPr txBox="1">
            <a:spLocks noGrp="1"/>
          </p:cNvSpPr>
          <p:nvPr>
            <p:ph type="title"/>
          </p:nvPr>
        </p:nvSpPr>
        <p:spPr>
          <a:xfrm>
            <a:off x="311700" y="2653207"/>
            <a:ext cx="8520600" cy="572700"/>
          </a:xfrm>
          <a:prstGeom prst="rect">
            <a:avLst/>
          </a:prstGeom>
        </p:spPr>
        <p:txBody>
          <a:bodyPr lIns="91425" tIns="91425" rIns="91425" bIns="91425" anchor="t" anchorCtr="0">
            <a:noAutofit/>
          </a:bodyPr>
          <a:lstStyle/>
          <a:p>
            <a:pPr lvl="0" rtl="0">
              <a:spcBef>
                <a:spcPts val="0"/>
              </a:spcBef>
              <a:buNone/>
            </a:pPr>
            <a:r>
              <a:rPr lang="en" dirty="0"/>
              <a:t>Goal:</a:t>
            </a:r>
          </a:p>
        </p:txBody>
      </p:sp>
      <p:sp>
        <p:nvSpPr>
          <p:cNvPr id="65" name="Shape 65"/>
          <p:cNvSpPr txBox="1">
            <a:spLocks noGrp="1"/>
          </p:cNvSpPr>
          <p:nvPr>
            <p:ph type="body" idx="1"/>
          </p:nvPr>
        </p:nvSpPr>
        <p:spPr>
          <a:xfrm>
            <a:off x="311700" y="3355694"/>
            <a:ext cx="8520600" cy="11982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a:solidFill>
                  <a:schemeClr val="tx1"/>
                </a:solidFill>
              </a:rPr>
              <a:t>Identify relationships between tax and water</a:t>
            </a:r>
          </a:p>
          <a:p>
            <a:pPr marL="514350" lvl="0" indent="-285750" rtl="0">
              <a:spcBef>
                <a:spcPts val="0"/>
              </a:spcBef>
              <a:buFont typeface="Arial" panose="020B0604020202020204" pitchFamily="34" charset="0"/>
              <a:buChar char="•"/>
            </a:pPr>
            <a:r>
              <a:rPr lang="en" dirty="0">
                <a:solidFill>
                  <a:schemeClr val="tx1"/>
                </a:solidFill>
              </a:rPr>
              <a:t>Uncover insights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chemeClr val="tx1"/>
                </a:solidFill>
              </a:rPr>
              <a:t>Where Did We Start?</a:t>
            </a:r>
          </a:p>
        </p:txBody>
      </p:sp>
      <p:sp>
        <p:nvSpPr>
          <p:cNvPr id="71" name="Shape 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00000"/>
              </a:lnSpc>
              <a:spcBef>
                <a:spcPts val="0"/>
              </a:spcBef>
              <a:buFont typeface="Arial" panose="020B0604020202020204" pitchFamily="34" charset="0"/>
              <a:buChar char="•"/>
            </a:pPr>
            <a:r>
              <a:rPr lang="en" dirty="0">
                <a:solidFill>
                  <a:schemeClr val="tx1"/>
                </a:solidFill>
              </a:rPr>
              <a:t>ArcGIS</a:t>
            </a:r>
          </a:p>
          <a:p>
            <a:pPr marL="971550" lvl="1" indent="-285750" rtl="0">
              <a:lnSpc>
                <a:spcPct val="100000"/>
              </a:lnSpc>
              <a:spcBef>
                <a:spcPts val="0"/>
              </a:spcBef>
              <a:buFont typeface="Arial" panose="020B0604020202020204" pitchFamily="34" charset="0"/>
              <a:buChar char="•"/>
            </a:pPr>
            <a:r>
              <a:rPr lang="en" dirty="0">
                <a:solidFill>
                  <a:schemeClr val="tx1"/>
                </a:solidFill>
              </a:rPr>
              <a:t>Visualized tax and water data to create a plan for processing data</a:t>
            </a:r>
          </a:p>
          <a:p>
            <a:pPr marL="514350" lvl="0" indent="-285750" rtl="0">
              <a:lnSpc>
                <a:spcPct val="100000"/>
              </a:lnSpc>
              <a:spcBef>
                <a:spcPts val="0"/>
              </a:spcBef>
              <a:buFont typeface="Arial" panose="020B0604020202020204" pitchFamily="34" charset="0"/>
              <a:buChar char="•"/>
            </a:pPr>
            <a:r>
              <a:rPr lang="en" dirty="0">
                <a:solidFill>
                  <a:schemeClr val="tx1"/>
                </a:solidFill>
              </a:rPr>
              <a:t>Split team to understand and process tax and water data separately</a:t>
            </a:r>
          </a:p>
        </p:txBody>
      </p:sp>
      <p:pic>
        <p:nvPicPr>
          <p:cNvPr id="72" name="Shape 72"/>
          <p:cNvPicPr preferRelativeResize="0"/>
          <p:nvPr/>
        </p:nvPicPr>
        <p:blipFill>
          <a:blip r:embed="rId3">
            <a:alphaModFix/>
          </a:blip>
          <a:stretch>
            <a:fillRect/>
          </a:stretch>
        </p:blipFill>
        <p:spPr>
          <a:xfrm>
            <a:off x="2574612" y="2550234"/>
            <a:ext cx="3994775" cy="2487524"/>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chemeClr val="tx1"/>
                </a:solidFill>
              </a:rPr>
              <a:t>Understanding Tax Data</a:t>
            </a:r>
          </a:p>
        </p:txBody>
      </p:sp>
      <p:sp>
        <p:nvSpPr>
          <p:cNvPr id="78" name="Shape 7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panose="020B0604020202020204" pitchFamily="34" charset="0"/>
              <a:buChar char="•"/>
            </a:pPr>
            <a:r>
              <a:rPr lang="en" dirty="0">
                <a:solidFill>
                  <a:schemeClr val="tx1"/>
                </a:solidFill>
              </a:rPr>
              <a:t>Non-unique latitude and longitude pairs (one-to-many)</a:t>
            </a:r>
          </a:p>
          <a:p>
            <a:pPr marL="514350" lvl="0" indent="-285750" rtl="0">
              <a:lnSpc>
                <a:spcPct val="150000"/>
              </a:lnSpc>
              <a:spcBef>
                <a:spcPts val="0"/>
              </a:spcBef>
              <a:buFont typeface="Arial" panose="020B0604020202020204" pitchFamily="34" charset="0"/>
              <a:buChar char="•"/>
            </a:pPr>
            <a:r>
              <a:rPr lang="en" dirty="0">
                <a:solidFill>
                  <a:schemeClr val="tx1"/>
                </a:solidFill>
              </a:rPr>
              <a:t>Massive dataset (1 to 2 million rows per year)</a:t>
            </a:r>
          </a:p>
          <a:p>
            <a:pPr marL="514350" lvl="0" indent="-285750" rtl="0">
              <a:lnSpc>
                <a:spcPct val="150000"/>
              </a:lnSpc>
              <a:spcBef>
                <a:spcPts val="0"/>
              </a:spcBef>
              <a:buFont typeface="Arial" panose="020B0604020202020204" pitchFamily="34" charset="0"/>
              <a:buChar char="•"/>
            </a:pPr>
            <a:r>
              <a:rPr lang="en" dirty="0">
                <a:solidFill>
                  <a:schemeClr val="tx1"/>
                </a:solidFill>
              </a:rPr>
              <a:t>Land use categories non-uniform (~400 types)</a:t>
            </a:r>
          </a:p>
          <a:p>
            <a:pPr marL="514350" lvl="0" indent="-285750" rtl="0">
              <a:lnSpc>
                <a:spcPct val="150000"/>
              </a:lnSpc>
              <a:spcBef>
                <a:spcPts val="0"/>
              </a:spcBef>
              <a:buFont typeface="Arial" panose="020B0604020202020204" pitchFamily="34" charset="0"/>
              <a:buChar char="•"/>
            </a:pPr>
            <a:r>
              <a:rPr lang="en" dirty="0">
                <a:solidFill>
                  <a:schemeClr val="tx1"/>
                </a:solidFill>
              </a:rPr>
              <a:t>More attributes than those of interest for this challenge</a:t>
            </a:r>
          </a:p>
          <a:p>
            <a:pPr marL="514350" lvl="0" indent="-285750" rtl="0">
              <a:lnSpc>
                <a:spcPct val="150000"/>
              </a:lnSpc>
              <a:spcBef>
                <a:spcPts val="0"/>
              </a:spcBef>
              <a:buFont typeface="Arial" panose="020B0604020202020204" pitchFamily="34" charset="0"/>
              <a:buChar char="•"/>
            </a:pPr>
            <a:r>
              <a:rPr lang="en" dirty="0">
                <a:solidFill>
                  <a:schemeClr val="tx1"/>
                </a:solidFill>
              </a:rPr>
              <a:t>Years 2002 to 2004 were very different from other years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chemeClr val="tx1"/>
                </a:solidFill>
              </a:rPr>
              <a:t>Processing Tax Data</a:t>
            </a:r>
          </a:p>
        </p:txBody>
      </p:sp>
      <p:sp>
        <p:nvSpPr>
          <p:cNvPr id="84" name="Shape 8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00000"/>
              </a:lnSpc>
              <a:spcBef>
                <a:spcPts val="0"/>
              </a:spcBef>
              <a:buFont typeface="Arial" panose="020B0604020202020204" pitchFamily="34" charset="0"/>
              <a:buChar char="•"/>
            </a:pPr>
            <a:r>
              <a:rPr lang="en" dirty="0">
                <a:solidFill>
                  <a:schemeClr val="tx1"/>
                </a:solidFill>
              </a:rPr>
              <a:t>Turning latitude and longitudes to primary keys was unsuccessful</a:t>
            </a:r>
          </a:p>
          <a:p>
            <a:pPr marL="514350" lvl="0" indent="-285750" rtl="0">
              <a:lnSpc>
                <a:spcPct val="100000"/>
              </a:lnSpc>
              <a:spcBef>
                <a:spcPts val="0"/>
              </a:spcBef>
              <a:buFont typeface="Arial" panose="020B0604020202020204" pitchFamily="34" charset="0"/>
              <a:buChar char="•"/>
            </a:pPr>
            <a:r>
              <a:rPr lang="en" dirty="0">
                <a:solidFill>
                  <a:schemeClr val="tx1"/>
                </a:solidFill>
              </a:rPr>
              <a:t>Used R and Tableau to handle size of datasets</a:t>
            </a:r>
          </a:p>
          <a:p>
            <a:pPr marL="514350" lvl="0" indent="-285750" rtl="0">
              <a:lnSpc>
                <a:spcPct val="100000"/>
              </a:lnSpc>
              <a:spcBef>
                <a:spcPts val="0"/>
              </a:spcBef>
              <a:buFont typeface="Arial" panose="020B0604020202020204" pitchFamily="34" charset="0"/>
              <a:buChar char="•"/>
            </a:pPr>
            <a:r>
              <a:rPr lang="en" dirty="0" smtClean="0">
                <a:solidFill>
                  <a:schemeClr val="tx1"/>
                </a:solidFill>
              </a:rPr>
              <a:t>Implemented </a:t>
            </a:r>
            <a:r>
              <a:rPr lang="en" dirty="0" smtClean="0">
                <a:solidFill>
                  <a:schemeClr val="tx1"/>
                </a:solidFill>
              </a:rPr>
              <a:t>Perl </a:t>
            </a:r>
            <a:r>
              <a:rPr lang="en" dirty="0">
                <a:solidFill>
                  <a:schemeClr val="tx1"/>
                </a:solidFill>
              </a:rPr>
              <a:t>regex to standardize land use into five categories </a:t>
            </a:r>
          </a:p>
          <a:p>
            <a:pPr marL="514350" lvl="0" indent="-285750" rtl="0">
              <a:lnSpc>
                <a:spcPct val="100000"/>
              </a:lnSpc>
              <a:spcBef>
                <a:spcPts val="0"/>
              </a:spcBef>
              <a:buFont typeface="Arial" panose="020B0604020202020204" pitchFamily="34" charset="0"/>
              <a:buChar char="•"/>
            </a:pPr>
            <a:r>
              <a:rPr lang="en" dirty="0">
                <a:solidFill>
                  <a:schemeClr val="tx1"/>
                </a:solidFill>
              </a:rPr>
              <a:t>Reduced number of attributes to those we intended to analyze</a:t>
            </a:r>
          </a:p>
          <a:p>
            <a:pPr marL="971550" lvl="1" indent="-285750" rtl="0">
              <a:lnSpc>
                <a:spcPct val="100000"/>
              </a:lnSpc>
              <a:spcBef>
                <a:spcPts val="0"/>
              </a:spcBef>
              <a:spcAft>
                <a:spcPts val="0"/>
              </a:spcAft>
              <a:buFont typeface="Arial" panose="020B0604020202020204" pitchFamily="34" charset="0"/>
              <a:buChar char="•"/>
            </a:pPr>
            <a:r>
              <a:rPr lang="en" sz="1400" dirty="0">
                <a:solidFill>
                  <a:schemeClr val="tx1"/>
                </a:solidFill>
              </a:rPr>
              <a:t>Use description, market value, tax, tax exempt, latitude and longitude</a:t>
            </a:r>
          </a:p>
          <a:p>
            <a:pPr marL="971550" lvl="1" indent="-285750" rtl="0">
              <a:lnSpc>
                <a:spcPct val="100000"/>
              </a:lnSpc>
              <a:spcBef>
                <a:spcPts val="0"/>
              </a:spcBef>
              <a:spcAft>
                <a:spcPts val="0"/>
              </a:spcAft>
              <a:buFont typeface="Arial" panose="020B0604020202020204" pitchFamily="34" charset="0"/>
              <a:buChar char="•"/>
            </a:pPr>
            <a:r>
              <a:rPr lang="en" dirty="0">
                <a:solidFill>
                  <a:schemeClr val="tx1"/>
                </a:solidFill>
              </a:rPr>
              <a:t>parc code</a:t>
            </a:r>
          </a:p>
          <a:p>
            <a:pPr marL="971550" lvl="1" indent="-285750" rtl="0">
              <a:lnSpc>
                <a:spcPct val="100000"/>
              </a:lnSpc>
              <a:spcBef>
                <a:spcPts val="0"/>
              </a:spcBef>
              <a:spcAft>
                <a:spcPts val="0"/>
              </a:spcAft>
              <a:buFont typeface="Arial" panose="020B0604020202020204" pitchFamily="34" charset="0"/>
              <a:buChar char="•"/>
            </a:pPr>
            <a:r>
              <a:rPr lang="en" dirty="0">
                <a:solidFill>
                  <a:schemeClr val="tx1"/>
                </a:solidFill>
              </a:rPr>
              <a:t>green </a:t>
            </a:r>
            <a:r>
              <a:rPr lang="en" dirty="0" smtClean="0">
                <a:solidFill>
                  <a:schemeClr val="tx1"/>
                </a:solidFill>
              </a:rPr>
              <a:t>acre</a:t>
            </a:r>
          </a:p>
          <a:p>
            <a:pPr marL="685800" lvl="1" rtl="0">
              <a:lnSpc>
                <a:spcPct val="100000"/>
              </a:lnSpc>
              <a:spcBef>
                <a:spcPts val="0"/>
              </a:spcBef>
              <a:spcAft>
                <a:spcPts val="0"/>
              </a:spcAft>
            </a:pPr>
            <a:endParaRPr lang="en" dirty="0" smtClean="0">
              <a:solidFill>
                <a:schemeClr val="tx1"/>
              </a:solidFill>
            </a:endParaRPr>
          </a:p>
          <a:p>
            <a:pPr marL="514350" lvl="0" indent="-285750" rtl="0">
              <a:lnSpc>
                <a:spcPct val="100000"/>
              </a:lnSpc>
              <a:spcBef>
                <a:spcPts val="0"/>
              </a:spcBef>
              <a:spcAft>
                <a:spcPts val="0"/>
              </a:spcAft>
              <a:buFont typeface="Arial" panose="020B0604020202020204" pitchFamily="34" charset="0"/>
              <a:buChar char="•"/>
            </a:pPr>
            <a:r>
              <a:rPr lang="en" dirty="0" smtClean="0">
                <a:solidFill>
                  <a:schemeClr val="tx1"/>
                </a:solidFill>
              </a:rPr>
              <a:t>Condensed</a:t>
            </a:r>
            <a:r>
              <a:rPr lang="en" dirty="0" smtClean="0">
                <a:solidFill>
                  <a:schemeClr val="tx1"/>
                </a:solidFill>
              </a:rPr>
              <a:t> timeframe to 2005 - 2014</a:t>
            </a:r>
            <a:endParaRPr lang="en"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chemeClr val="tx1"/>
                </a:solidFill>
              </a:rPr>
              <a:t>Understanding Lake Data</a:t>
            </a:r>
          </a:p>
        </p:txBody>
      </p:sp>
      <p:sp>
        <p:nvSpPr>
          <p:cNvPr id="90" name="Shape 9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panose="020B0604020202020204" pitchFamily="34" charset="0"/>
              <a:buChar char="•"/>
            </a:pPr>
            <a:r>
              <a:rPr lang="en" dirty="0">
                <a:solidFill>
                  <a:schemeClr val="tx1"/>
                </a:solidFill>
              </a:rPr>
              <a:t>Dataset available from 1980 to 2014</a:t>
            </a:r>
          </a:p>
          <a:p>
            <a:pPr marL="514350" lvl="0" indent="-285750" rtl="0">
              <a:lnSpc>
                <a:spcPct val="150000"/>
              </a:lnSpc>
              <a:spcBef>
                <a:spcPts val="0"/>
              </a:spcBef>
              <a:buFont typeface="Arial" panose="020B0604020202020204" pitchFamily="34" charset="0"/>
              <a:buChar char="•"/>
            </a:pPr>
            <a:r>
              <a:rPr lang="en" dirty="0">
                <a:solidFill>
                  <a:schemeClr val="tx1"/>
                </a:solidFill>
              </a:rPr>
              <a:t>Extremely sparse</a:t>
            </a:r>
          </a:p>
          <a:p>
            <a:pPr marL="514350" lvl="0" indent="-285750" rtl="0">
              <a:lnSpc>
                <a:spcPct val="150000"/>
              </a:lnSpc>
              <a:spcBef>
                <a:spcPts val="0"/>
              </a:spcBef>
              <a:buFont typeface="Arial" panose="020B0604020202020204" pitchFamily="34" charset="0"/>
              <a:buChar char="•"/>
            </a:pPr>
            <a:r>
              <a:rPr lang="en" sz="1800" dirty="0">
                <a:solidFill>
                  <a:schemeClr val="tx1"/>
                </a:solidFill>
              </a:rPr>
              <a:t>Lakes had several measurements in any given year - Number and type wa</a:t>
            </a:r>
            <a:r>
              <a:rPr lang="en" dirty="0">
                <a:solidFill>
                  <a:schemeClr val="tx1"/>
                </a:solidFill>
              </a:rPr>
              <a:t>s inconsistent from lake to lake</a:t>
            </a:r>
          </a:p>
          <a:p>
            <a:pPr marL="514350" lvl="0" indent="-285750" rtl="0">
              <a:lnSpc>
                <a:spcPct val="150000"/>
              </a:lnSpc>
              <a:spcBef>
                <a:spcPts val="0"/>
              </a:spcBef>
              <a:buFont typeface="Arial" panose="020B0604020202020204" pitchFamily="34" charset="0"/>
              <a:buChar char="•"/>
            </a:pPr>
            <a:r>
              <a:rPr lang="en" dirty="0">
                <a:solidFill>
                  <a:schemeClr val="tx1"/>
                </a:solidFill>
              </a:rPr>
              <a:t>Phosphorous outliers</a:t>
            </a:r>
          </a:p>
          <a:p>
            <a:pPr marL="514350" lvl="0" indent="-285750" rtl="0">
              <a:lnSpc>
                <a:spcPct val="150000"/>
              </a:lnSpc>
              <a:spcBef>
                <a:spcPts val="0"/>
              </a:spcBef>
              <a:buFont typeface="Arial" panose="020B0604020202020204" pitchFamily="34" charset="0"/>
              <a:buChar char="•"/>
            </a:pPr>
            <a:r>
              <a:rPr lang="en" dirty="0">
                <a:solidFill>
                  <a:schemeClr val="tx1"/>
                </a:solidFill>
              </a:rPr>
              <a:t>Not all lakes had seasonal lake grade in every year</a:t>
            </a:r>
          </a:p>
          <a:p>
            <a:pPr marL="285750" lvl="0" indent="-285750">
              <a:lnSpc>
                <a:spcPct val="150000"/>
              </a:lnSpc>
              <a:spcBef>
                <a:spcPts val="0"/>
              </a:spcBef>
              <a:buFont typeface="Arial" panose="020B0604020202020204" pitchFamily="34" charset="0"/>
              <a:buChar char="•"/>
            </a:pPr>
            <a:endParaRPr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Shape 95"/>
          <p:cNvPicPr preferRelativeResize="0"/>
          <p:nvPr/>
        </p:nvPicPr>
        <p:blipFill rotWithShape="1">
          <a:blip r:embed="rId3">
            <a:alphaModFix/>
          </a:blip>
          <a:srcRect r="-4964" b="-4964"/>
          <a:stretch/>
        </p:blipFill>
        <p:spPr>
          <a:xfrm>
            <a:off x="0" y="0"/>
            <a:ext cx="5943600" cy="3876675"/>
          </a:xfrm>
          <a:prstGeom prst="rect">
            <a:avLst/>
          </a:prstGeom>
          <a:noFill/>
          <a:ln>
            <a:noFill/>
          </a:ln>
        </p:spPr>
      </p:pic>
      <p:pic>
        <p:nvPicPr>
          <p:cNvPr id="96" name="Shape 96"/>
          <p:cNvPicPr preferRelativeResize="0"/>
          <p:nvPr/>
        </p:nvPicPr>
        <p:blipFill>
          <a:blip r:embed="rId4">
            <a:alphaModFix/>
          </a:blip>
          <a:stretch>
            <a:fillRect/>
          </a:stretch>
        </p:blipFill>
        <p:spPr>
          <a:xfrm>
            <a:off x="3200400" y="3543300"/>
            <a:ext cx="5943600" cy="1600200"/>
          </a:xfrm>
          <a:prstGeom prst="rect">
            <a:avLst/>
          </a:prstGeom>
          <a:noFill/>
          <a:ln w="12700">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chemeClr val="tx1"/>
                </a:solidFill>
              </a:rPr>
              <a:t>Processing Lake Data</a:t>
            </a:r>
          </a:p>
        </p:txBody>
      </p:sp>
      <p:sp>
        <p:nvSpPr>
          <p:cNvPr id="102" name="Shape 10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panose="020B0604020202020204" pitchFamily="34" charset="0"/>
              <a:buChar char="•"/>
            </a:pPr>
            <a:r>
              <a:rPr lang="en" dirty="0">
                <a:solidFill>
                  <a:schemeClr val="tx1"/>
                </a:solidFill>
              </a:rPr>
              <a:t>Watershed Trends</a:t>
            </a:r>
          </a:p>
          <a:p>
            <a:pPr marL="514350" lvl="0" indent="-285750" rtl="0">
              <a:lnSpc>
                <a:spcPct val="150000"/>
              </a:lnSpc>
              <a:spcBef>
                <a:spcPts val="0"/>
              </a:spcBef>
              <a:buFont typeface="Arial" panose="020B0604020202020204" pitchFamily="34" charset="0"/>
              <a:buChar char="•"/>
            </a:pPr>
            <a:r>
              <a:rPr lang="en" dirty="0">
                <a:solidFill>
                  <a:schemeClr val="tx1"/>
                </a:solidFill>
              </a:rPr>
              <a:t>Identify lakes with consistent seasonal lake grade over time</a:t>
            </a:r>
          </a:p>
          <a:p>
            <a:pPr marL="971550" lvl="1" indent="-285750" rtl="0">
              <a:lnSpc>
                <a:spcPct val="150000"/>
              </a:lnSpc>
              <a:spcBef>
                <a:spcPts val="0"/>
              </a:spcBef>
              <a:buFont typeface="Arial" panose="020B0604020202020204" pitchFamily="34" charset="0"/>
              <a:buChar char="•"/>
            </a:pPr>
            <a:r>
              <a:rPr lang="en" dirty="0">
                <a:solidFill>
                  <a:schemeClr val="tx1"/>
                </a:solidFill>
              </a:rPr>
              <a:t>Focus on consistently good and bad lakes</a:t>
            </a:r>
          </a:p>
          <a:p>
            <a:pPr marL="514350" lvl="0" indent="-285750" rtl="0">
              <a:lnSpc>
                <a:spcPct val="150000"/>
              </a:lnSpc>
              <a:spcBef>
                <a:spcPts val="0"/>
              </a:spcBef>
              <a:buFont typeface="Arial" panose="020B0604020202020204" pitchFamily="34" charset="0"/>
              <a:buChar char="•"/>
            </a:pPr>
            <a:r>
              <a:rPr lang="en" dirty="0">
                <a:solidFill>
                  <a:schemeClr val="tx1"/>
                </a:solidFill>
              </a:rPr>
              <a:t>Reasonable file size - data refining was not required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aphicFrame>
        <p:nvGraphicFramePr>
          <p:cNvPr id="107" name="Shape 107"/>
          <p:cNvGraphicFramePr/>
          <p:nvPr>
            <p:extLst>
              <p:ext uri="{D42A27DB-BD31-4B8C-83A1-F6EECF244321}">
                <p14:modId xmlns:p14="http://schemas.microsoft.com/office/powerpoint/2010/main" val="4217696257"/>
              </p:ext>
            </p:extLst>
          </p:nvPr>
        </p:nvGraphicFramePr>
        <p:xfrm>
          <a:off x="79400" y="465400"/>
          <a:ext cx="8984400" cy="4273660"/>
        </p:xfrm>
        <a:graphic>
          <a:graphicData uri="http://schemas.openxmlformats.org/drawingml/2006/table">
            <a:tbl>
              <a:tblPr>
                <a:noFill/>
                <a:tableStyleId>{DA924A32-F462-4A00-B9F1-B24DC9D6C796}</a:tableStyleId>
              </a:tblPr>
              <a:tblGrid>
                <a:gridCol w="2246100"/>
                <a:gridCol w="2246100"/>
                <a:gridCol w="2246100"/>
                <a:gridCol w="2246100"/>
              </a:tblGrid>
              <a:tr h="677050">
                <a:tc gridSpan="2">
                  <a:txBody>
                    <a:bodyPr/>
                    <a:lstStyle/>
                    <a:p>
                      <a:pPr lvl="0">
                        <a:spcBef>
                          <a:spcPts val="0"/>
                        </a:spcBef>
                        <a:buNone/>
                      </a:pPr>
                      <a:r>
                        <a:rPr lang="en" sz="2000" b="1" dirty="0">
                          <a:solidFill>
                            <a:schemeClr val="dk1"/>
                          </a:solidFill>
                        </a:rPr>
                        <a:t>Bad Lakes</a:t>
                      </a:r>
                    </a:p>
                    <a:p>
                      <a:pPr lvl="0">
                        <a:spcBef>
                          <a:spcPts val="0"/>
                        </a:spcBef>
                        <a:buNone/>
                      </a:pPr>
                      <a:r>
                        <a:rPr lang="en" sz="1200" dirty="0">
                          <a:solidFill>
                            <a:schemeClr val="dk1"/>
                          </a:solidFill>
                        </a:rPr>
                        <a:t>(Seasonal Lake Grade </a:t>
                      </a:r>
                      <a:r>
                        <a:rPr lang="en" sz="1200" b="1" dirty="0">
                          <a:solidFill>
                            <a:schemeClr val="dk1"/>
                          </a:solidFill>
                        </a:rPr>
                        <a:t>&lt;=1 </a:t>
                      </a:r>
                      <a:r>
                        <a:rPr lang="en" sz="1200" dirty="0">
                          <a:solidFill>
                            <a:schemeClr val="dk1"/>
                          </a:solidFill>
                        </a:rPr>
                        <a:t>consistently from 2005-2014)</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hMerge="1">
                  <a:txBody>
                    <a:bodyPr/>
                    <a:lstStyle/>
                    <a:p>
                      <a:endParaRPr lang="en-US"/>
                    </a:p>
                  </a:txBody>
                  <a:tcPr/>
                </a:tc>
                <a:tc gridSpan="2">
                  <a:txBody>
                    <a:bodyPr/>
                    <a:lstStyle/>
                    <a:p>
                      <a:pPr lvl="0">
                        <a:spcBef>
                          <a:spcPts val="0"/>
                        </a:spcBef>
                        <a:buNone/>
                      </a:pPr>
                      <a:r>
                        <a:rPr lang="en" sz="2000" b="1" dirty="0">
                          <a:solidFill>
                            <a:schemeClr val="dk1"/>
                          </a:solidFill>
                        </a:rPr>
                        <a:t>Good Lakes </a:t>
                      </a:r>
                    </a:p>
                    <a:p>
                      <a:pPr lvl="0">
                        <a:spcBef>
                          <a:spcPts val="0"/>
                        </a:spcBef>
                        <a:buNone/>
                      </a:pPr>
                      <a:r>
                        <a:rPr lang="en" sz="1200" dirty="0">
                          <a:solidFill>
                            <a:schemeClr val="dk1"/>
                          </a:solidFill>
                        </a:rPr>
                        <a:t>(Seasonal Lake Grade </a:t>
                      </a:r>
                      <a:r>
                        <a:rPr lang="en" sz="1200" b="1" dirty="0">
                          <a:solidFill>
                            <a:schemeClr val="dk1"/>
                          </a:solidFill>
                        </a:rPr>
                        <a:t>&gt;= 3</a:t>
                      </a:r>
                      <a:r>
                        <a:rPr lang="en" sz="1200" dirty="0">
                          <a:solidFill>
                            <a:schemeClr val="dk1"/>
                          </a:solidFill>
                        </a:rPr>
                        <a:t> consistently from 2005-2014)</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hMerge="1">
                  <a:txBody>
                    <a:bodyPr/>
                    <a:lstStyle/>
                    <a:p>
                      <a:endParaRPr lang="en-US"/>
                    </a:p>
                  </a:txBody>
                  <a:tcPr/>
                </a:tc>
              </a:tr>
              <a:tr h="1281425">
                <a:tc>
                  <a:txBody>
                    <a:bodyPr/>
                    <a:lstStyle/>
                    <a:p>
                      <a:pPr lvl="0">
                        <a:spcBef>
                          <a:spcPts val="0"/>
                        </a:spcBef>
                        <a:buNone/>
                      </a:pPr>
                      <a:r>
                        <a:rPr lang="en">
                          <a:solidFill>
                            <a:schemeClr val="dk1"/>
                          </a:solidFill>
                        </a:rPr>
                        <a:t>Alimagnet</a:t>
                      </a:r>
                    </a:p>
                    <a:p>
                      <a:pPr lvl="0">
                        <a:spcBef>
                          <a:spcPts val="0"/>
                        </a:spcBef>
                        <a:buNone/>
                      </a:pPr>
                      <a:r>
                        <a:rPr lang="en">
                          <a:solidFill>
                            <a:schemeClr val="dk1"/>
                          </a:solidFill>
                        </a:rPr>
                        <a:t>Bay Pond (starts at 2006)</a:t>
                      </a:r>
                    </a:p>
                    <a:p>
                      <a:pPr lvl="0">
                        <a:spcBef>
                          <a:spcPts val="0"/>
                        </a:spcBef>
                        <a:buNone/>
                      </a:pPr>
                      <a:r>
                        <a:rPr lang="en">
                          <a:solidFill>
                            <a:schemeClr val="dk1"/>
                          </a:solidFill>
                        </a:rPr>
                        <a:t>Benton</a:t>
                      </a:r>
                    </a:p>
                    <a:p>
                      <a:pPr lvl="0">
                        <a:spcBef>
                          <a:spcPts val="0"/>
                        </a:spcBef>
                        <a:buNone/>
                      </a:pPr>
                      <a:r>
                        <a:rPr lang="en">
                          <a:solidFill>
                            <a:schemeClr val="dk1"/>
                          </a:solidFill>
                        </a:rPr>
                        <a:t>Benz (goes to 2012)</a:t>
                      </a:r>
                    </a:p>
                    <a:p>
                      <a:pPr lvl="0">
                        <a:spcBef>
                          <a:spcPts val="0"/>
                        </a:spcBef>
                        <a:buNone/>
                      </a:pPr>
                      <a:r>
                        <a:rPr lang="en">
                          <a:solidFill>
                            <a:schemeClr val="dk1"/>
                          </a:solidFill>
                        </a:rPr>
                        <a:t>Cobblecrest (goes to 2013)</a:t>
                      </a:r>
                    </a:p>
                    <a:p>
                      <a:pPr lvl="0">
                        <a:spcBef>
                          <a:spcPts val="0"/>
                        </a:spcBef>
                        <a:buNone/>
                      </a:pPr>
                      <a:r>
                        <a:rPr lang="en">
                          <a:solidFill>
                            <a:schemeClr val="dk1"/>
                          </a:solidFill>
                        </a:rPr>
                        <a:t>Colby</a:t>
                      </a:r>
                    </a:p>
                    <a:p>
                      <a:pPr lvl="0">
                        <a:spcBef>
                          <a:spcPts val="0"/>
                        </a:spcBef>
                        <a:buNone/>
                      </a:pPr>
                      <a:r>
                        <a:rPr lang="en">
                          <a:solidFill>
                            <a:schemeClr val="dk1"/>
                          </a:solidFill>
                        </a:rPr>
                        <a:t>Cornelia</a:t>
                      </a:r>
                    </a:p>
                    <a:p>
                      <a:pPr lvl="0">
                        <a:spcBef>
                          <a:spcPts val="0"/>
                        </a:spcBef>
                        <a:buNone/>
                      </a:pPr>
                      <a:r>
                        <a:rPr lang="en">
                          <a:solidFill>
                            <a:schemeClr val="dk1"/>
                          </a:solidFill>
                        </a:rPr>
                        <a:t>Downs</a:t>
                      </a:r>
                    </a:p>
                    <a:p>
                      <a:pPr lvl="0">
                        <a:spcBef>
                          <a:spcPts val="0"/>
                        </a:spcBef>
                        <a:buNone/>
                      </a:pPr>
                      <a:r>
                        <a:rPr lang="en">
                          <a:solidFill>
                            <a:schemeClr val="dk1"/>
                          </a:solidFill>
                        </a:rPr>
                        <a:t>Eagle</a:t>
                      </a:r>
                    </a:p>
                    <a:p>
                      <a:pPr lvl="0">
                        <a:spcBef>
                          <a:spcPts val="0"/>
                        </a:spcBef>
                        <a:buNone/>
                      </a:pPr>
                      <a:r>
                        <a:rPr lang="en">
                          <a:solidFill>
                            <a:schemeClr val="dk1"/>
                          </a:solidFill>
                        </a:rPr>
                        <a:t>East (goes to 2013)</a:t>
                      </a:r>
                    </a:p>
                    <a:p>
                      <a:pPr lvl="0">
                        <a:spcBef>
                          <a:spcPts val="0"/>
                        </a:spcBef>
                        <a:buNone/>
                      </a:pPr>
                      <a:r>
                        <a:rPr lang="en">
                          <a:solidFill>
                            <a:schemeClr val="dk1"/>
                          </a:solidFill>
                        </a:rPr>
                        <a:t>Farquar</a:t>
                      </a:r>
                    </a:p>
                    <a:p>
                      <a:pPr lvl="0">
                        <a:spcBef>
                          <a:spcPts val="0"/>
                        </a:spcBef>
                        <a:buNone/>
                      </a:pPr>
                      <a:r>
                        <a:rPr lang="en">
                          <a:solidFill>
                            <a:schemeClr val="dk1"/>
                          </a:solidFill>
                        </a:rPr>
                        <a:t>George Watch (goes to 2013)</a:t>
                      </a:r>
                    </a:p>
                    <a:p>
                      <a:pPr lvl="0">
                        <a:spcBef>
                          <a:spcPts val="0"/>
                        </a:spcBef>
                        <a:buNone/>
                      </a:pPr>
                      <a:r>
                        <a:rPr lang="en">
                          <a:solidFill>
                            <a:schemeClr val="dk1"/>
                          </a:solidFill>
                        </a:rPr>
                        <a:t>July (starts at 2006)</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
                          <a:solidFill>
                            <a:schemeClr val="dk1"/>
                          </a:solidFill>
                        </a:rPr>
                        <a:t>Lynch (starts at 2006)</a:t>
                      </a:r>
                    </a:p>
                    <a:p>
                      <a:pPr lvl="0">
                        <a:spcBef>
                          <a:spcPts val="0"/>
                        </a:spcBef>
                        <a:buNone/>
                      </a:pPr>
                      <a:r>
                        <a:rPr lang="en">
                          <a:solidFill>
                            <a:schemeClr val="dk1"/>
                          </a:solidFill>
                        </a:rPr>
                        <a:t>Markgraf</a:t>
                      </a:r>
                    </a:p>
                    <a:p>
                      <a:pPr lvl="0">
                        <a:spcBef>
                          <a:spcPts val="0"/>
                        </a:spcBef>
                        <a:buNone/>
                      </a:pPr>
                      <a:r>
                        <a:rPr lang="en">
                          <a:solidFill>
                            <a:schemeClr val="dk1"/>
                          </a:solidFill>
                        </a:rPr>
                        <a:t>McKnight (starts at 2006)</a:t>
                      </a:r>
                    </a:p>
                    <a:p>
                      <a:pPr lvl="0">
                        <a:spcBef>
                          <a:spcPts val="0"/>
                        </a:spcBef>
                        <a:buNone/>
                      </a:pPr>
                      <a:r>
                        <a:rPr lang="en">
                          <a:solidFill>
                            <a:schemeClr val="dk1"/>
                          </a:solidFill>
                        </a:rPr>
                        <a:t>Miller</a:t>
                      </a:r>
                    </a:p>
                    <a:p>
                      <a:pPr lvl="0">
                        <a:spcBef>
                          <a:spcPts val="0"/>
                        </a:spcBef>
                        <a:buNone/>
                      </a:pPr>
                      <a:r>
                        <a:rPr lang="en">
                          <a:solidFill>
                            <a:schemeClr val="dk1"/>
                          </a:solidFill>
                        </a:rPr>
                        <a:t>Swede</a:t>
                      </a:r>
                    </a:p>
                    <a:p>
                      <a:pPr lvl="0">
                        <a:spcBef>
                          <a:spcPts val="0"/>
                        </a:spcBef>
                        <a:buNone/>
                      </a:pPr>
                      <a:endParaRP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 dirty="0">
                          <a:solidFill>
                            <a:schemeClr val="dk1"/>
                          </a:solidFill>
                        </a:rPr>
                        <a:t>Bass</a:t>
                      </a:r>
                    </a:p>
                    <a:p>
                      <a:pPr lvl="0">
                        <a:spcBef>
                          <a:spcPts val="0"/>
                        </a:spcBef>
                        <a:buNone/>
                      </a:pPr>
                      <a:r>
                        <a:rPr lang="en" dirty="0">
                          <a:solidFill>
                            <a:schemeClr val="dk1"/>
                          </a:solidFill>
                        </a:rPr>
                        <a:t>Big Carnelian</a:t>
                      </a:r>
                    </a:p>
                    <a:p>
                      <a:pPr lvl="0">
                        <a:spcBef>
                          <a:spcPts val="0"/>
                        </a:spcBef>
                        <a:buNone/>
                      </a:pPr>
                      <a:r>
                        <a:rPr lang="en" dirty="0">
                          <a:solidFill>
                            <a:schemeClr val="dk1"/>
                          </a:solidFill>
                        </a:rPr>
                        <a:t>Big Marine</a:t>
                      </a:r>
                    </a:p>
                    <a:p>
                      <a:pPr lvl="0">
                        <a:spcBef>
                          <a:spcPts val="0"/>
                        </a:spcBef>
                        <a:buNone/>
                      </a:pPr>
                      <a:r>
                        <a:rPr lang="en" dirty="0">
                          <a:solidFill>
                            <a:schemeClr val="dk1"/>
                          </a:solidFill>
                        </a:rPr>
                        <a:t>Brickyard Clayhole</a:t>
                      </a:r>
                    </a:p>
                    <a:p>
                      <a:pPr lvl="0">
                        <a:spcBef>
                          <a:spcPts val="0"/>
                        </a:spcBef>
                        <a:buNone/>
                      </a:pPr>
                      <a:r>
                        <a:rPr lang="en" dirty="0">
                          <a:solidFill>
                            <a:schemeClr val="dk1"/>
                          </a:solidFill>
                        </a:rPr>
                        <a:t>Bush</a:t>
                      </a:r>
                    </a:p>
                    <a:p>
                      <a:pPr lvl="0">
                        <a:spcBef>
                          <a:spcPts val="0"/>
                        </a:spcBef>
                        <a:buNone/>
                      </a:pPr>
                      <a:r>
                        <a:rPr lang="en" dirty="0">
                          <a:solidFill>
                            <a:schemeClr val="dk1"/>
                          </a:solidFill>
                        </a:rPr>
                        <a:t>Cates (stops at 2013)</a:t>
                      </a:r>
                    </a:p>
                    <a:p>
                      <a:pPr lvl="0">
                        <a:spcBef>
                          <a:spcPts val="0"/>
                        </a:spcBef>
                        <a:buNone/>
                      </a:pPr>
                      <a:r>
                        <a:rPr lang="en" dirty="0">
                          <a:solidFill>
                            <a:schemeClr val="dk1"/>
                          </a:solidFill>
                        </a:rPr>
                        <a:t>Cloverdale (stops at 2013)</a:t>
                      </a:r>
                    </a:p>
                    <a:p>
                      <a:pPr lvl="0">
                        <a:spcBef>
                          <a:spcPts val="0"/>
                        </a:spcBef>
                        <a:buNone/>
                      </a:pPr>
                      <a:r>
                        <a:rPr lang="en" dirty="0">
                          <a:solidFill>
                            <a:schemeClr val="dk1"/>
                          </a:solidFill>
                        </a:rPr>
                        <a:t>Courthouse</a:t>
                      </a:r>
                    </a:p>
                    <a:p>
                      <a:pPr lvl="0">
                        <a:spcBef>
                          <a:spcPts val="0"/>
                        </a:spcBef>
                        <a:buNone/>
                      </a:pPr>
                      <a:r>
                        <a:rPr lang="en" dirty="0">
                          <a:solidFill>
                            <a:schemeClr val="dk1"/>
                          </a:solidFill>
                        </a:rPr>
                        <a:t>DeMontreville</a:t>
                      </a:r>
                    </a:p>
                    <a:p>
                      <a:pPr lvl="0">
                        <a:spcBef>
                          <a:spcPts val="0"/>
                        </a:spcBef>
                        <a:buNone/>
                      </a:pPr>
                      <a:r>
                        <a:rPr lang="en" dirty="0">
                          <a:solidFill>
                            <a:schemeClr val="dk1"/>
                          </a:solidFill>
                        </a:rPr>
                        <a:t>East Boot</a:t>
                      </a:r>
                    </a:p>
                    <a:p>
                      <a:pPr lvl="0">
                        <a:spcBef>
                          <a:spcPts val="0"/>
                        </a:spcBef>
                        <a:buNone/>
                      </a:pPr>
                      <a:r>
                        <a:rPr lang="en" dirty="0">
                          <a:solidFill>
                            <a:schemeClr val="dk1"/>
                          </a:solidFill>
                        </a:rPr>
                        <a:t>Edith (starts at 2005)</a:t>
                      </a:r>
                    </a:p>
                    <a:p>
                      <a:pPr lvl="0">
                        <a:spcBef>
                          <a:spcPts val="0"/>
                        </a:spcBef>
                        <a:buNone/>
                      </a:pPr>
                      <a:r>
                        <a:rPr lang="en" dirty="0">
                          <a:solidFill>
                            <a:schemeClr val="dk1"/>
                          </a:solidFill>
                        </a:rPr>
                        <a:t>Elmo (starts at 2005)</a:t>
                      </a:r>
                    </a:p>
                    <a:p>
                      <a:pPr lvl="0">
                        <a:spcBef>
                          <a:spcPts val="0"/>
                        </a:spcBef>
                        <a:buNone/>
                      </a:pPr>
                      <a:endParaRPr dirty="0"/>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 dirty="0">
                          <a:solidFill>
                            <a:schemeClr val="dk1"/>
                          </a:solidFill>
                        </a:rPr>
                        <a:t>Fireman’s Clayhole</a:t>
                      </a:r>
                    </a:p>
                    <a:p>
                      <a:pPr lvl="0">
                        <a:spcBef>
                          <a:spcPts val="0"/>
                        </a:spcBef>
                        <a:buNone/>
                      </a:pPr>
                      <a:r>
                        <a:rPr lang="en" dirty="0">
                          <a:solidFill>
                            <a:schemeClr val="dk1"/>
                          </a:solidFill>
                        </a:rPr>
                        <a:t>Halfbreed</a:t>
                      </a:r>
                    </a:p>
                    <a:p>
                      <a:pPr lvl="0">
                        <a:spcBef>
                          <a:spcPts val="0"/>
                        </a:spcBef>
                        <a:buNone/>
                      </a:pPr>
                      <a:r>
                        <a:rPr lang="en" dirty="0">
                          <a:solidFill>
                            <a:schemeClr val="dk1"/>
                          </a:solidFill>
                        </a:rPr>
                        <a:t>Kingsley</a:t>
                      </a:r>
                    </a:p>
                    <a:p>
                      <a:pPr lvl="0">
                        <a:spcBef>
                          <a:spcPts val="0"/>
                        </a:spcBef>
                        <a:buNone/>
                      </a:pPr>
                      <a:r>
                        <a:rPr lang="en" dirty="0">
                          <a:solidFill>
                            <a:schemeClr val="dk1"/>
                          </a:solidFill>
                        </a:rPr>
                        <a:t>Lac Lavon</a:t>
                      </a:r>
                    </a:p>
                    <a:p>
                      <a:pPr lvl="0">
                        <a:spcBef>
                          <a:spcPts val="0"/>
                        </a:spcBef>
                        <a:buNone/>
                      </a:pPr>
                      <a:r>
                        <a:rPr lang="en" dirty="0">
                          <a:solidFill>
                            <a:schemeClr val="dk1"/>
                          </a:solidFill>
                        </a:rPr>
                        <a:t>Little Carnelian</a:t>
                      </a:r>
                    </a:p>
                    <a:p>
                      <a:pPr lvl="0">
                        <a:spcBef>
                          <a:spcPts val="0"/>
                        </a:spcBef>
                        <a:buNone/>
                      </a:pPr>
                      <a:r>
                        <a:rPr lang="en" dirty="0">
                          <a:solidFill>
                            <a:schemeClr val="dk1"/>
                          </a:solidFill>
                        </a:rPr>
                        <a:t>Lower Prior</a:t>
                      </a:r>
                    </a:p>
                    <a:p>
                      <a:pPr lvl="0">
                        <a:spcBef>
                          <a:spcPts val="0"/>
                        </a:spcBef>
                        <a:buNone/>
                      </a:pPr>
                      <a:r>
                        <a:rPr lang="en" dirty="0">
                          <a:solidFill>
                            <a:schemeClr val="dk1"/>
                          </a:solidFill>
                        </a:rPr>
                        <a:t>Olson</a:t>
                      </a:r>
                    </a:p>
                    <a:p>
                      <a:pPr lvl="0">
                        <a:spcBef>
                          <a:spcPts val="0"/>
                        </a:spcBef>
                        <a:buNone/>
                      </a:pPr>
                      <a:r>
                        <a:rPr lang="en" dirty="0">
                          <a:solidFill>
                            <a:schemeClr val="dk1"/>
                          </a:solidFill>
                        </a:rPr>
                        <a:t>Orchard</a:t>
                      </a:r>
                    </a:p>
                    <a:p>
                      <a:pPr lvl="0">
                        <a:spcBef>
                          <a:spcPts val="0"/>
                        </a:spcBef>
                        <a:buNone/>
                      </a:pPr>
                      <a:r>
                        <a:rPr lang="en" dirty="0">
                          <a:solidFill>
                            <a:schemeClr val="dk1"/>
                          </a:solidFill>
                        </a:rPr>
                        <a:t>Pine Tree</a:t>
                      </a:r>
                    </a:p>
                    <a:p>
                      <a:pPr lvl="0">
                        <a:spcBef>
                          <a:spcPts val="0"/>
                        </a:spcBef>
                        <a:buNone/>
                      </a:pPr>
                      <a:r>
                        <a:rPr lang="en" dirty="0">
                          <a:solidFill>
                            <a:schemeClr val="dk1"/>
                          </a:solidFill>
                        </a:rPr>
                        <a:t>Square</a:t>
                      </a:r>
                    </a:p>
                    <a:p>
                      <a:pPr lvl="0">
                        <a:spcBef>
                          <a:spcPts val="0"/>
                        </a:spcBef>
                        <a:buNone/>
                      </a:pPr>
                      <a:r>
                        <a:rPr lang="en" dirty="0">
                          <a:solidFill>
                            <a:schemeClr val="dk1"/>
                          </a:solidFill>
                        </a:rPr>
                        <a:t>St. Joe</a:t>
                      </a:r>
                    </a:p>
                    <a:p>
                      <a:pPr lvl="0">
                        <a:spcBef>
                          <a:spcPts val="0"/>
                        </a:spcBef>
                        <a:buNone/>
                      </a:pPr>
                      <a:r>
                        <a:rPr lang="en" dirty="0">
                          <a:solidFill>
                            <a:schemeClr val="dk1"/>
                          </a:solidFill>
                        </a:rPr>
                        <a:t>Sunset Lake</a:t>
                      </a:r>
                    </a:p>
                    <a:p>
                      <a:pPr lvl="0">
                        <a:spcBef>
                          <a:spcPts val="0"/>
                        </a:spcBef>
                        <a:buNone/>
                      </a:pPr>
                      <a:r>
                        <a:rPr lang="en" dirty="0">
                          <a:solidFill>
                            <a:schemeClr val="dk1"/>
                          </a:solidFill>
                        </a:rPr>
                        <a:t>Sunset Pond</a:t>
                      </a:r>
                    </a:p>
                    <a:p>
                      <a:pPr lvl="0">
                        <a:spcBef>
                          <a:spcPts val="0"/>
                        </a:spcBef>
                        <a:buNone/>
                      </a:pPr>
                      <a:r>
                        <a:rPr lang="en" dirty="0">
                          <a:solidFill>
                            <a:schemeClr val="dk1"/>
                          </a:solidFill>
                        </a:rPr>
                        <a:t>Terrapin</a:t>
                      </a:r>
                    </a:p>
                    <a:p>
                      <a:pPr lvl="0">
                        <a:spcBef>
                          <a:spcPts val="0"/>
                        </a:spcBef>
                        <a:buNone/>
                      </a:pPr>
                      <a:r>
                        <a:rPr lang="en" dirty="0">
                          <a:solidFill>
                            <a:schemeClr val="dk1"/>
                          </a:solidFill>
                        </a:rPr>
                        <a:t>West Boot</a:t>
                      </a:r>
                    </a:p>
                    <a:p>
                      <a:pPr lvl="0">
                        <a:spcBef>
                          <a:spcPts val="0"/>
                        </a:spcBef>
                        <a:buNone/>
                      </a:pPr>
                      <a:endParaRPr dirty="0"/>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TM10001104[[fn=Feathered]]</Template>
  <TotalTime>86</TotalTime>
  <Words>1075</Words>
  <Application>Microsoft Office PowerPoint</Application>
  <PresentationFormat>On-screen Show (16:9)</PresentationFormat>
  <Paragraphs>147</Paragraphs>
  <Slides>18</Slides>
  <Notes>18</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simple-dark-2</vt:lpstr>
      <vt:lpstr>MinneMUDAC 2016</vt:lpstr>
      <vt:lpstr>Goal:</vt:lpstr>
      <vt:lpstr>Where Did We Start?</vt:lpstr>
      <vt:lpstr>Understanding Tax Data</vt:lpstr>
      <vt:lpstr>Processing Tax Data</vt:lpstr>
      <vt:lpstr>Understanding Lake Data</vt:lpstr>
      <vt:lpstr>PowerPoint Presentation</vt:lpstr>
      <vt:lpstr>Processing Lake Data</vt:lpstr>
      <vt:lpstr>PowerPoint Presentation</vt:lpstr>
      <vt:lpstr>Dealing with Sparseness and Seasonal Lake Grade </vt:lpstr>
      <vt:lpstr>Secchi and Phosphorous as Potential Substitutes  </vt:lpstr>
      <vt:lpstr>Best Watershed by Secchi Depth </vt:lpstr>
      <vt:lpstr>PowerPoint Presentation</vt:lpstr>
      <vt:lpstr>Joining Tax and Lake Data</vt:lpstr>
      <vt:lpstr>Research findings</vt:lpstr>
      <vt:lpstr>Land Use and Secchi Depth</vt:lpstr>
      <vt:lpstr>Further Direction</vt:lpstr>
      <vt:lpstr>Lessons we learned more broadly about Data Science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MinneMUDAC 2016</dc:title>
  <dc:creator>mathuser</dc:creator>
  <cp:lastModifiedBy>admin</cp:lastModifiedBy>
  <cp:revision>13</cp:revision>
  <dcterms:modified xsi:type="dcterms:W3CDTF">2016-11-04T02:55:38Z</dcterms:modified>
</cp:coreProperties>
</file>